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Roboto Bold" charset="1" panose="02000000000000000000"/>
      <p:regular r:id="rId20"/>
    </p:embeddedFont>
    <p:embeddedFont>
      <p:font typeface="DM Sans" charset="1" panose="00000000000000000000"/>
      <p:regular r:id="rId21"/>
    </p:embeddedFont>
    <p:embeddedFont>
      <p:font typeface="Great Vibes" charset="1" panose="02000507080000020002"/>
      <p:regular r:id="rId22"/>
    </p:embeddedFont>
    <p:embeddedFont>
      <p:font typeface="Open Sans" charset="1" panose="020B0606030504020204"/>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8.png" Type="http://schemas.openxmlformats.org/officeDocument/2006/relationships/image"/><Relationship Id="rId4" Target="../media/image49.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50.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1.png" Type="http://schemas.openxmlformats.org/officeDocument/2006/relationships/image"/><Relationship Id="rId4" Target="../media/image52.svg" Type="http://schemas.openxmlformats.org/officeDocument/2006/relationships/image"/><Relationship Id="rId5" Target="../media/image53.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54.png" Type="http://schemas.openxmlformats.org/officeDocument/2006/relationships/image"/><Relationship Id="rId16" Target="../media/image55.svg" Type="http://schemas.openxmlformats.org/officeDocument/2006/relationships/image"/><Relationship Id="rId17" Target="../media/image56.png" Type="http://schemas.openxmlformats.org/officeDocument/2006/relationships/image"/><Relationship Id="rId18" Target="../media/image57.svg" Type="http://schemas.openxmlformats.org/officeDocument/2006/relationships/image"/><Relationship Id="rId19" Target="../media/image40.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gif"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gif"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png" Type="http://schemas.openxmlformats.org/officeDocument/2006/relationships/image"/><Relationship Id="rId9" Target="../media/image2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33.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4.jpe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9.jpe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3.png" Type="http://schemas.openxmlformats.org/officeDocument/2006/relationships/image"/><Relationship Id="rId4" Target="../media/image44.svg" Type="http://schemas.openxmlformats.org/officeDocument/2006/relationships/image"/><Relationship Id="rId5" Target="../media/image45.jpeg" Type="http://schemas.openxmlformats.org/officeDocument/2006/relationships/image"/><Relationship Id="rId6" Target="../media/image46.png" Type="http://schemas.openxmlformats.org/officeDocument/2006/relationships/image"/><Relationship Id="rId7" Target="../media/image4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97789" t="0" r="-118757" b="-56107"/>
            </a:stretch>
          </a:blipFill>
        </p:spPr>
      </p:sp>
      <p:sp>
        <p:nvSpPr>
          <p:cNvPr name="TextBox 3" id="3"/>
          <p:cNvSpPr txBox="true"/>
          <p:nvPr/>
        </p:nvSpPr>
        <p:spPr>
          <a:xfrm rot="0">
            <a:off x="3390994" y="2166941"/>
            <a:ext cx="11506012" cy="1627714"/>
          </a:xfrm>
          <a:prstGeom prst="rect">
            <a:avLst/>
          </a:prstGeom>
        </p:spPr>
        <p:txBody>
          <a:bodyPr anchor="t" rtlCol="false" tIns="0" lIns="0" bIns="0" rIns="0">
            <a:spAutoFit/>
          </a:bodyPr>
          <a:lstStyle/>
          <a:p>
            <a:pPr algn="ctr">
              <a:lnSpc>
                <a:spcPts val="12104"/>
              </a:lnSpc>
            </a:pPr>
            <a:r>
              <a:rPr lang="en-US" b="true" sz="12351" spc="-382">
                <a:solidFill>
                  <a:srgbClr val="594A47"/>
                </a:solidFill>
                <a:latin typeface="Roboto Bold"/>
                <a:ea typeface="Roboto Bold"/>
                <a:cs typeface="Roboto Bold"/>
                <a:sym typeface="Roboto Bold"/>
              </a:rPr>
              <a:t>PROYECTO</a:t>
            </a:r>
          </a:p>
        </p:txBody>
      </p:sp>
      <p:sp>
        <p:nvSpPr>
          <p:cNvPr name="TextBox 4" id="4"/>
          <p:cNvSpPr txBox="true"/>
          <p:nvPr/>
        </p:nvSpPr>
        <p:spPr>
          <a:xfrm rot="0">
            <a:off x="4196122" y="7267999"/>
            <a:ext cx="9895755" cy="451584"/>
          </a:xfrm>
          <a:prstGeom prst="rect">
            <a:avLst/>
          </a:prstGeom>
        </p:spPr>
        <p:txBody>
          <a:bodyPr anchor="t" rtlCol="false" tIns="0" lIns="0" bIns="0" rIns="0">
            <a:spAutoFit/>
          </a:bodyPr>
          <a:lstStyle/>
          <a:p>
            <a:pPr algn="ctr">
              <a:lnSpc>
                <a:spcPts val="3373"/>
              </a:lnSpc>
            </a:pPr>
            <a:r>
              <a:rPr lang="en-US" sz="3213" spc="-6">
                <a:solidFill>
                  <a:srgbClr val="3A3A3A"/>
                </a:solidFill>
                <a:latin typeface="DM Sans"/>
                <a:ea typeface="DM Sans"/>
                <a:cs typeface="DM Sans"/>
                <a:sym typeface="DM Sans"/>
              </a:rPr>
              <a:t>Integrantes: Constanza Aranguiz - Ninoska Muñoz</a:t>
            </a:r>
          </a:p>
        </p:txBody>
      </p:sp>
      <p:sp>
        <p:nvSpPr>
          <p:cNvPr name="Freeform 5" id="5"/>
          <p:cNvSpPr/>
          <p:nvPr/>
        </p:nvSpPr>
        <p:spPr>
          <a:xfrm flipH="false" flipV="false" rot="483666">
            <a:off x="15600339" y="2934380"/>
            <a:ext cx="5375321" cy="10409953"/>
          </a:xfrm>
          <a:custGeom>
            <a:avLst/>
            <a:gdLst/>
            <a:ahLst/>
            <a:cxnLst/>
            <a:rect r="r" b="b" t="t" l="l"/>
            <a:pathLst>
              <a:path h="10409953" w="5375321">
                <a:moveTo>
                  <a:pt x="0" y="0"/>
                </a:moveTo>
                <a:lnTo>
                  <a:pt x="5375322" y="0"/>
                </a:lnTo>
                <a:lnTo>
                  <a:pt x="5375322" y="10409953"/>
                </a:lnTo>
                <a:lnTo>
                  <a:pt x="0" y="104099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449772">
            <a:off x="-2268636" y="-3939641"/>
            <a:ext cx="5788999" cy="11211090"/>
          </a:xfrm>
          <a:custGeom>
            <a:avLst/>
            <a:gdLst/>
            <a:ahLst/>
            <a:cxnLst/>
            <a:rect r="r" b="b" t="t" l="l"/>
            <a:pathLst>
              <a:path h="11211090" w="5788999">
                <a:moveTo>
                  <a:pt x="0" y="0"/>
                </a:moveTo>
                <a:lnTo>
                  <a:pt x="5788999" y="0"/>
                </a:lnTo>
                <a:lnTo>
                  <a:pt x="5788999" y="11211090"/>
                </a:lnTo>
                <a:lnTo>
                  <a:pt x="0" y="112110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5902871">
            <a:off x="-121725" y="5082023"/>
            <a:ext cx="5375321" cy="10409953"/>
          </a:xfrm>
          <a:custGeom>
            <a:avLst/>
            <a:gdLst/>
            <a:ahLst/>
            <a:cxnLst/>
            <a:rect r="r" b="b" t="t" l="l"/>
            <a:pathLst>
              <a:path h="10409953" w="5375321">
                <a:moveTo>
                  <a:pt x="0" y="0"/>
                </a:moveTo>
                <a:lnTo>
                  <a:pt x="5375322" y="0"/>
                </a:lnTo>
                <a:lnTo>
                  <a:pt x="5375322" y="10409954"/>
                </a:lnTo>
                <a:lnTo>
                  <a:pt x="0" y="104099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6280469">
            <a:off x="11816455" y="-5675713"/>
            <a:ext cx="5861464" cy="11351426"/>
          </a:xfrm>
          <a:custGeom>
            <a:avLst/>
            <a:gdLst/>
            <a:ahLst/>
            <a:cxnLst/>
            <a:rect r="r" b="b" t="t" l="l"/>
            <a:pathLst>
              <a:path h="11351426" w="5861464">
                <a:moveTo>
                  <a:pt x="0" y="0"/>
                </a:moveTo>
                <a:lnTo>
                  <a:pt x="5861464" y="0"/>
                </a:lnTo>
                <a:lnTo>
                  <a:pt x="5861464" y="11351426"/>
                </a:lnTo>
                <a:lnTo>
                  <a:pt x="0" y="1135142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3829848" y="-8765060"/>
            <a:ext cx="6770644" cy="10430964"/>
          </a:xfrm>
          <a:custGeom>
            <a:avLst/>
            <a:gdLst/>
            <a:ahLst/>
            <a:cxnLst/>
            <a:rect r="r" b="b" t="t" l="l"/>
            <a:pathLst>
              <a:path h="10430964" w="6770644">
                <a:moveTo>
                  <a:pt x="0" y="0"/>
                </a:moveTo>
                <a:lnTo>
                  <a:pt x="6770644" y="0"/>
                </a:lnTo>
                <a:lnTo>
                  <a:pt x="6770644" y="10430964"/>
                </a:lnTo>
                <a:lnTo>
                  <a:pt x="0" y="1043096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3011246">
            <a:off x="7772559" y="7259944"/>
            <a:ext cx="9006740" cy="13875930"/>
          </a:xfrm>
          <a:custGeom>
            <a:avLst/>
            <a:gdLst/>
            <a:ahLst/>
            <a:cxnLst/>
            <a:rect r="r" b="b" t="t" l="l"/>
            <a:pathLst>
              <a:path h="13875930" w="9006740">
                <a:moveTo>
                  <a:pt x="0" y="0"/>
                </a:moveTo>
                <a:lnTo>
                  <a:pt x="9006740" y="0"/>
                </a:lnTo>
                <a:lnTo>
                  <a:pt x="9006740" y="13875930"/>
                </a:lnTo>
                <a:lnTo>
                  <a:pt x="0" y="1387593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1" id="11"/>
          <p:cNvSpPr/>
          <p:nvPr/>
        </p:nvSpPr>
        <p:spPr>
          <a:xfrm flipH="false" flipV="false" rot="0">
            <a:off x="-306813" y="7601159"/>
            <a:ext cx="4369981" cy="4114800"/>
          </a:xfrm>
          <a:custGeom>
            <a:avLst/>
            <a:gdLst/>
            <a:ahLst/>
            <a:cxnLst/>
            <a:rect r="r" b="b" t="t" l="l"/>
            <a:pathLst>
              <a:path h="4114800" w="4369981">
                <a:moveTo>
                  <a:pt x="0" y="0"/>
                </a:moveTo>
                <a:lnTo>
                  <a:pt x="4369982" y="0"/>
                </a:lnTo>
                <a:lnTo>
                  <a:pt x="4369982" y="4114800"/>
                </a:lnTo>
                <a:lnTo>
                  <a:pt x="0" y="4114800"/>
                </a:lnTo>
                <a:lnTo>
                  <a:pt x="0" y="0"/>
                </a:lnTo>
                <a:close/>
              </a:path>
            </a:pathLst>
          </a:custGeom>
          <a:blipFill>
            <a:blip r:embed="rId15">
              <a:alphaModFix amt="84000"/>
              <a:extLst>
                <a:ext uri="{96DAC541-7B7A-43D3-8B79-37D633B846F1}">
                  <asvg:svgBlip xmlns:asvg="http://schemas.microsoft.com/office/drawing/2016/SVG/main" r:embed="rId16"/>
                </a:ext>
              </a:extLst>
            </a:blip>
            <a:stretch>
              <a:fillRect l="0" t="0" r="0" b="0"/>
            </a:stretch>
          </a:blipFill>
        </p:spPr>
      </p:sp>
      <p:sp>
        <p:nvSpPr>
          <p:cNvPr name="Freeform 12" id="12"/>
          <p:cNvSpPr/>
          <p:nvPr/>
        </p:nvSpPr>
        <p:spPr>
          <a:xfrm flipH="false" flipV="false" rot="0">
            <a:off x="15662009" y="0"/>
            <a:ext cx="2625991" cy="4114800"/>
          </a:xfrm>
          <a:custGeom>
            <a:avLst/>
            <a:gdLst/>
            <a:ahLst/>
            <a:cxnLst/>
            <a:rect r="r" b="b" t="t" l="l"/>
            <a:pathLst>
              <a:path h="4114800" w="2625991">
                <a:moveTo>
                  <a:pt x="0" y="0"/>
                </a:moveTo>
                <a:lnTo>
                  <a:pt x="2625991" y="0"/>
                </a:lnTo>
                <a:lnTo>
                  <a:pt x="2625991" y="4114800"/>
                </a:lnTo>
                <a:lnTo>
                  <a:pt x="0" y="4114800"/>
                </a:lnTo>
                <a:lnTo>
                  <a:pt x="0" y="0"/>
                </a:lnTo>
                <a:close/>
              </a:path>
            </a:pathLst>
          </a:custGeom>
          <a:blipFill>
            <a:blip r:embed="rId17">
              <a:alphaModFix amt="84000"/>
              <a:extLst>
                <a:ext uri="{96DAC541-7B7A-43D3-8B79-37D633B846F1}">
                  <asvg:svgBlip xmlns:asvg="http://schemas.microsoft.com/office/drawing/2016/SVG/main" r:embed="rId18"/>
                </a:ext>
              </a:extLst>
            </a:blip>
            <a:stretch>
              <a:fillRect l="0" t="0" r="0" b="0"/>
            </a:stretch>
          </a:blipFill>
        </p:spPr>
      </p:sp>
      <p:sp>
        <p:nvSpPr>
          <p:cNvPr name="TextBox 13" id="13"/>
          <p:cNvSpPr txBox="true"/>
          <p:nvPr/>
        </p:nvSpPr>
        <p:spPr>
          <a:xfrm rot="0">
            <a:off x="7157068" y="596900"/>
            <a:ext cx="58102" cy="431800"/>
          </a:xfrm>
          <a:prstGeom prst="rect">
            <a:avLst/>
          </a:prstGeom>
        </p:spPr>
        <p:txBody>
          <a:bodyPr anchor="t" rtlCol="false" tIns="0" lIns="0" bIns="0" rIns="0">
            <a:spAutoFit/>
          </a:bodyPr>
          <a:lstStyle/>
          <a:p>
            <a:pPr algn="ctr">
              <a:lnSpc>
                <a:spcPts val="3500"/>
              </a:lnSpc>
              <a:spcBef>
                <a:spcPct val="0"/>
              </a:spcBef>
            </a:pPr>
            <a:r>
              <a:rPr lang="en-US" sz="2500" spc="-205">
                <a:solidFill>
                  <a:srgbClr val="5D5D5D"/>
                </a:solidFill>
                <a:latin typeface="DM Sans"/>
                <a:ea typeface="DM Sans"/>
                <a:cs typeface="DM Sans"/>
                <a:sym typeface="DM Sans"/>
              </a:rPr>
              <a:t> </a:t>
            </a:r>
          </a:p>
        </p:txBody>
      </p:sp>
      <p:sp>
        <p:nvSpPr>
          <p:cNvPr name="Freeform 14" id="14"/>
          <p:cNvSpPr/>
          <p:nvPr/>
        </p:nvSpPr>
        <p:spPr>
          <a:xfrm flipH="false" flipV="false" rot="0">
            <a:off x="7954735" y="3713241"/>
            <a:ext cx="2583209" cy="2583209"/>
          </a:xfrm>
          <a:custGeom>
            <a:avLst/>
            <a:gdLst/>
            <a:ahLst/>
            <a:cxnLst/>
            <a:rect r="r" b="b" t="t" l="l"/>
            <a:pathLst>
              <a:path h="2583209" w="2583209">
                <a:moveTo>
                  <a:pt x="0" y="0"/>
                </a:moveTo>
                <a:lnTo>
                  <a:pt x="2583209" y="0"/>
                </a:lnTo>
                <a:lnTo>
                  <a:pt x="2583209" y="2583208"/>
                </a:lnTo>
                <a:lnTo>
                  <a:pt x="0" y="2583208"/>
                </a:lnTo>
                <a:lnTo>
                  <a:pt x="0" y="0"/>
                </a:lnTo>
                <a:close/>
              </a:path>
            </a:pathLst>
          </a:custGeom>
          <a:blipFill>
            <a:blip r:embed="rId19"/>
            <a:stretch>
              <a:fillRect l="0" t="0" r="0" b="0"/>
            </a:stretch>
          </a:blipFill>
        </p:spPr>
      </p:sp>
      <p:sp>
        <p:nvSpPr>
          <p:cNvPr name="TextBox 15" id="15"/>
          <p:cNvSpPr txBox="true"/>
          <p:nvPr/>
        </p:nvSpPr>
        <p:spPr>
          <a:xfrm rot="0">
            <a:off x="7750056" y="6116651"/>
            <a:ext cx="2787887" cy="752724"/>
          </a:xfrm>
          <a:prstGeom prst="rect">
            <a:avLst/>
          </a:prstGeom>
        </p:spPr>
        <p:txBody>
          <a:bodyPr anchor="t" rtlCol="false" tIns="0" lIns="0" bIns="0" rIns="0">
            <a:spAutoFit/>
          </a:bodyPr>
          <a:lstStyle/>
          <a:p>
            <a:pPr algn="ctr">
              <a:lnSpc>
                <a:spcPts val="5788"/>
              </a:lnSpc>
            </a:pPr>
            <a:r>
              <a:rPr lang="en-US" sz="5513" spc="-11">
                <a:solidFill>
                  <a:srgbClr val="594A47"/>
                </a:solidFill>
                <a:latin typeface="Great Vibes"/>
                <a:ea typeface="Great Vibes"/>
                <a:cs typeface="Great Vibes"/>
                <a:sym typeface="Great Vibes"/>
              </a:rPr>
              <a:t>LitBrigde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97789" t="0" r="-118757" b="-56107"/>
            </a:stretch>
          </a:blipFill>
        </p:spPr>
      </p:sp>
      <p:sp>
        <p:nvSpPr>
          <p:cNvPr name="Freeform 3" id="3"/>
          <p:cNvSpPr/>
          <p:nvPr/>
        </p:nvSpPr>
        <p:spPr>
          <a:xfrm flipH="false" flipV="false" rot="0">
            <a:off x="14966747" y="0"/>
            <a:ext cx="3321253" cy="3330133"/>
          </a:xfrm>
          <a:custGeom>
            <a:avLst/>
            <a:gdLst/>
            <a:ahLst/>
            <a:cxnLst/>
            <a:rect r="r" b="b" t="t" l="l"/>
            <a:pathLst>
              <a:path h="3330133" w="3321253">
                <a:moveTo>
                  <a:pt x="0" y="0"/>
                </a:moveTo>
                <a:lnTo>
                  <a:pt x="3321253" y="0"/>
                </a:lnTo>
                <a:lnTo>
                  <a:pt x="3321253" y="3330133"/>
                </a:lnTo>
                <a:lnTo>
                  <a:pt x="0" y="3330133"/>
                </a:lnTo>
                <a:lnTo>
                  <a:pt x="0" y="0"/>
                </a:lnTo>
                <a:close/>
              </a:path>
            </a:pathLst>
          </a:custGeom>
          <a:blipFill>
            <a:blip r:embed="rId3">
              <a:alphaModFix amt="84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23387" y="7200900"/>
            <a:ext cx="4369981" cy="4114800"/>
          </a:xfrm>
          <a:custGeom>
            <a:avLst/>
            <a:gdLst/>
            <a:ahLst/>
            <a:cxnLst/>
            <a:rect r="r" b="b" t="t" l="l"/>
            <a:pathLst>
              <a:path h="4114800" w="4369981">
                <a:moveTo>
                  <a:pt x="0" y="0"/>
                </a:moveTo>
                <a:lnTo>
                  <a:pt x="4369981" y="0"/>
                </a:lnTo>
                <a:lnTo>
                  <a:pt x="4369981" y="4114800"/>
                </a:lnTo>
                <a:lnTo>
                  <a:pt x="0" y="4114800"/>
                </a:lnTo>
                <a:lnTo>
                  <a:pt x="0" y="0"/>
                </a:lnTo>
                <a:close/>
              </a:path>
            </a:pathLst>
          </a:custGeom>
          <a:blipFill>
            <a:blip r:embed="rId5">
              <a:alphaModFix amt="84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522085" y="1399599"/>
            <a:ext cx="12204785" cy="8709660"/>
          </a:xfrm>
          <a:custGeom>
            <a:avLst/>
            <a:gdLst/>
            <a:ahLst/>
            <a:cxnLst/>
            <a:rect r="r" b="b" t="t" l="l"/>
            <a:pathLst>
              <a:path h="8709660" w="12204785">
                <a:moveTo>
                  <a:pt x="0" y="0"/>
                </a:moveTo>
                <a:lnTo>
                  <a:pt x="12204784" y="0"/>
                </a:lnTo>
                <a:lnTo>
                  <a:pt x="12204784" y="8709661"/>
                </a:lnTo>
                <a:lnTo>
                  <a:pt x="0" y="8709661"/>
                </a:lnTo>
                <a:lnTo>
                  <a:pt x="0" y="0"/>
                </a:lnTo>
                <a:close/>
              </a:path>
            </a:pathLst>
          </a:custGeom>
          <a:blipFill>
            <a:blip r:embed="rId7"/>
            <a:stretch>
              <a:fillRect l="-1870" t="-4057" r="0" b="-1102"/>
            </a:stretch>
          </a:blipFill>
        </p:spPr>
      </p:sp>
      <p:sp>
        <p:nvSpPr>
          <p:cNvPr name="TextBox 6" id="6"/>
          <p:cNvSpPr txBox="true"/>
          <p:nvPr/>
        </p:nvSpPr>
        <p:spPr>
          <a:xfrm rot="0">
            <a:off x="257478" y="408999"/>
            <a:ext cx="8264809" cy="990600"/>
          </a:xfrm>
          <a:prstGeom prst="rect">
            <a:avLst/>
          </a:prstGeom>
        </p:spPr>
        <p:txBody>
          <a:bodyPr anchor="t" rtlCol="false" tIns="0" lIns="0" bIns="0" rIns="0">
            <a:spAutoFit/>
          </a:bodyPr>
          <a:lstStyle/>
          <a:p>
            <a:pPr algn="l">
              <a:lnSpc>
                <a:spcPts val="7350"/>
              </a:lnSpc>
            </a:pPr>
            <a:r>
              <a:rPr lang="en-US" b="true" sz="7500" spc="-232">
                <a:solidFill>
                  <a:srgbClr val="5D5D5D"/>
                </a:solidFill>
                <a:latin typeface="Roboto Bold"/>
                <a:ea typeface="Roboto Bold"/>
                <a:cs typeface="Roboto Bold"/>
                <a:sym typeface="Roboto Bold"/>
              </a:rPr>
              <a:t>DIAGRAMA BD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97789" t="0" r="-118757" b="-56107"/>
            </a:stretch>
          </a:blipFill>
        </p:spPr>
      </p:sp>
      <p:sp>
        <p:nvSpPr>
          <p:cNvPr name="TextBox 3" id="3"/>
          <p:cNvSpPr txBox="true"/>
          <p:nvPr/>
        </p:nvSpPr>
        <p:spPr>
          <a:xfrm rot="0">
            <a:off x="2501158" y="609600"/>
            <a:ext cx="12867992" cy="990600"/>
          </a:xfrm>
          <a:prstGeom prst="rect">
            <a:avLst/>
          </a:prstGeom>
        </p:spPr>
        <p:txBody>
          <a:bodyPr anchor="t" rtlCol="false" tIns="0" lIns="0" bIns="0" rIns="0">
            <a:spAutoFit/>
          </a:bodyPr>
          <a:lstStyle/>
          <a:p>
            <a:pPr algn="ctr">
              <a:lnSpc>
                <a:spcPts val="7350"/>
              </a:lnSpc>
            </a:pPr>
            <a:r>
              <a:rPr lang="en-US" b="true" sz="7500" spc="-232">
                <a:solidFill>
                  <a:srgbClr val="5D5D5D"/>
                </a:solidFill>
                <a:latin typeface="Roboto Bold"/>
                <a:ea typeface="Roboto Bold"/>
                <a:cs typeface="Roboto Bold"/>
                <a:sym typeface="Roboto Bold"/>
              </a:rPr>
              <a:t>HISTORIAS DE USUARIO</a:t>
            </a:r>
          </a:p>
        </p:txBody>
      </p:sp>
      <p:grpSp>
        <p:nvGrpSpPr>
          <p:cNvPr name="Group 4" id="4"/>
          <p:cNvGrpSpPr/>
          <p:nvPr/>
        </p:nvGrpSpPr>
        <p:grpSpPr>
          <a:xfrm rot="0">
            <a:off x="610855" y="1961190"/>
            <a:ext cx="2171589" cy="2007737"/>
            <a:chOff x="0" y="0"/>
            <a:chExt cx="2895451" cy="2676983"/>
          </a:xfrm>
        </p:grpSpPr>
        <p:grpSp>
          <p:nvGrpSpPr>
            <p:cNvPr name="Group 5" id="5"/>
            <p:cNvGrpSpPr/>
            <p:nvPr/>
          </p:nvGrpSpPr>
          <p:grpSpPr>
            <a:xfrm rot="0">
              <a:off x="91715" y="0"/>
              <a:ext cx="2676983" cy="267698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FE5E1"/>
              </a:solidFill>
              <a:ln cap="rnd">
                <a:noFill/>
                <a:prstDash val="solid"/>
                <a:round/>
              </a:ln>
            </p:spPr>
          </p:sp>
          <p:sp>
            <p:nvSpPr>
              <p:cNvPr name="TextBox 7" id="7"/>
              <p:cNvSpPr txBox="true"/>
              <p:nvPr/>
            </p:nvSpPr>
            <p:spPr>
              <a:xfrm>
                <a:off x="76200" y="171450"/>
                <a:ext cx="660400" cy="565150"/>
              </a:xfrm>
              <a:prstGeom prst="rect">
                <a:avLst/>
              </a:prstGeom>
            </p:spPr>
            <p:txBody>
              <a:bodyPr anchor="ctr" rtlCol="false" tIns="50800" lIns="50800" bIns="50800" rIns="50800"/>
              <a:lstStyle/>
              <a:p>
                <a:pPr algn="ctr" marL="0" indent="0" lvl="0">
                  <a:lnSpc>
                    <a:spcPts val="1925"/>
                  </a:lnSpc>
                  <a:spcBef>
                    <a:spcPct val="0"/>
                  </a:spcBef>
                </a:pPr>
              </a:p>
            </p:txBody>
          </p:sp>
        </p:grpSp>
        <p:sp>
          <p:nvSpPr>
            <p:cNvPr name="TextBox 8" id="8"/>
            <p:cNvSpPr txBox="true"/>
            <p:nvPr/>
          </p:nvSpPr>
          <p:spPr>
            <a:xfrm rot="0">
              <a:off x="0" y="885653"/>
              <a:ext cx="2895451" cy="992294"/>
            </a:xfrm>
            <a:prstGeom prst="rect">
              <a:avLst/>
            </a:prstGeom>
          </p:spPr>
          <p:txBody>
            <a:bodyPr anchor="t" rtlCol="false" tIns="0" lIns="0" bIns="0" rIns="0">
              <a:spAutoFit/>
            </a:bodyPr>
            <a:lstStyle/>
            <a:p>
              <a:pPr algn="ctr" marL="0" indent="0" lvl="0">
                <a:lnSpc>
                  <a:spcPts val="5390"/>
                </a:lnSpc>
                <a:spcBef>
                  <a:spcPct val="0"/>
                </a:spcBef>
              </a:pPr>
              <a:r>
                <a:rPr lang="en-US" b="true" sz="5500" spc="-170">
                  <a:solidFill>
                    <a:srgbClr val="5D5D5D"/>
                  </a:solidFill>
                  <a:latin typeface="Roboto Bold"/>
                  <a:ea typeface="Roboto Bold"/>
                  <a:cs typeface="Roboto Bold"/>
                  <a:sym typeface="Roboto Bold"/>
                </a:rPr>
                <a:t>US001</a:t>
              </a:r>
            </a:p>
          </p:txBody>
        </p:sp>
      </p:grpSp>
      <p:grpSp>
        <p:nvGrpSpPr>
          <p:cNvPr name="Group 9" id="9"/>
          <p:cNvGrpSpPr/>
          <p:nvPr/>
        </p:nvGrpSpPr>
        <p:grpSpPr>
          <a:xfrm rot="0">
            <a:off x="3234613" y="4745624"/>
            <a:ext cx="14024687" cy="2407624"/>
            <a:chOff x="0" y="0"/>
            <a:chExt cx="2000630" cy="343449"/>
          </a:xfrm>
        </p:grpSpPr>
        <p:sp>
          <p:nvSpPr>
            <p:cNvPr name="Freeform 10" id="10"/>
            <p:cNvSpPr/>
            <p:nvPr/>
          </p:nvSpPr>
          <p:spPr>
            <a:xfrm flipH="false" flipV="false" rot="0">
              <a:off x="0" y="0"/>
              <a:ext cx="2000630" cy="343449"/>
            </a:xfrm>
            <a:custGeom>
              <a:avLst/>
              <a:gdLst/>
              <a:ahLst/>
              <a:cxnLst/>
              <a:rect r="r" b="b" t="t" l="l"/>
              <a:pathLst>
                <a:path h="343449" w="2000630">
                  <a:moveTo>
                    <a:pt x="43610" y="0"/>
                  </a:moveTo>
                  <a:lnTo>
                    <a:pt x="1957021" y="0"/>
                  </a:lnTo>
                  <a:cubicBezTo>
                    <a:pt x="1981106" y="0"/>
                    <a:pt x="2000630" y="19525"/>
                    <a:pt x="2000630" y="43610"/>
                  </a:cubicBezTo>
                  <a:lnTo>
                    <a:pt x="2000630" y="299839"/>
                  </a:lnTo>
                  <a:cubicBezTo>
                    <a:pt x="2000630" y="311405"/>
                    <a:pt x="1996036" y="322498"/>
                    <a:pt x="1987857" y="330676"/>
                  </a:cubicBezTo>
                  <a:cubicBezTo>
                    <a:pt x="1979679" y="338855"/>
                    <a:pt x="1968587" y="343449"/>
                    <a:pt x="1957021" y="343449"/>
                  </a:cubicBezTo>
                  <a:lnTo>
                    <a:pt x="43610" y="343449"/>
                  </a:lnTo>
                  <a:cubicBezTo>
                    <a:pt x="32044" y="343449"/>
                    <a:pt x="20951" y="338855"/>
                    <a:pt x="12773" y="330676"/>
                  </a:cubicBezTo>
                  <a:cubicBezTo>
                    <a:pt x="4595" y="322498"/>
                    <a:pt x="0" y="311405"/>
                    <a:pt x="0" y="299839"/>
                  </a:cubicBezTo>
                  <a:lnTo>
                    <a:pt x="0" y="43610"/>
                  </a:lnTo>
                  <a:cubicBezTo>
                    <a:pt x="0" y="32044"/>
                    <a:pt x="4595" y="20951"/>
                    <a:pt x="12773" y="12773"/>
                  </a:cubicBezTo>
                  <a:cubicBezTo>
                    <a:pt x="20951" y="4595"/>
                    <a:pt x="32044" y="0"/>
                    <a:pt x="43610" y="0"/>
                  </a:cubicBezTo>
                  <a:close/>
                </a:path>
              </a:pathLst>
            </a:custGeom>
            <a:solidFill>
              <a:srgbClr val="D3E4EB"/>
            </a:solidFill>
            <a:ln cap="rnd">
              <a:noFill/>
              <a:prstDash val="solid"/>
              <a:round/>
            </a:ln>
          </p:spPr>
        </p:sp>
        <p:sp>
          <p:nvSpPr>
            <p:cNvPr name="TextBox 11" id="11"/>
            <p:cNvSpPr txBox="true"/>
            <p:nvPr/>
          </p:nvSpPr>
          <p:spPr>
            <a:xfrm>
              <a:off x="0" y="95250"/>
              <a:ext cx="2000630" cy="248199"/>
            </a:xfrm>
            <a:prstGeom prst="rect">
              <a:avLst/>
            </a:prstGeom>
          </p:spPr>
          <p:txBody>
            <a:bodyPr anchor="ctr" rtlCol="false" tIns="66837" lIns="66837" bIns="66837" rIns="66837"/>
            <a:lstStyle/>
            <a:p>
              <a:pPr algn="ctr" marL="0" indent="0" lvl="0">
                <a:lnSpc>
                  <a:spcPts val="1925"/>
                </a:lnSpc>
                <a:spcBef>
                  <a:spcPct val="0"/>
                </a:spcBef>
              </a:pPr>
            </a:p>
          </p:txBody>
        </p:sp>
      </p:grpSp>
      <p:sp>
        <p:nvSpPr>
          <p:cNvPr name="TextBox 12" id="12"/>
          <p:cNvSpPr txBox="true"/>
          <p:nvPr/>
        </p:nvSpPr>
        <p:spPr>
          <a:xfrm rot="0">
            <a:off x="3631097" y="5017796"/>
            <a:ext cx="13508068" cy="1758950"/>
          </a:xfrm>
          <a:prstGeom prst="rect">
            <a:avLst/>
          </a:prstGeom>
        </p:spPr>
        <p:txBody>
          <a:bodyPr anchor="t" rtlCol="false" tIns="0" lIns="0" bIns="0" rIns="0">
            <a:spAutoFit/>
          </a:bodyPr>
          <a:lstStyle/>
          <a:p>
            <a:pPr algn="l">
              <a:lnSpc>
                <a:spcPts val="2800"/>
              </a:lnSpc>
            </a:pPr>
          </a:p>
          <a:p>
            <a:pPr algn="l" marL="431801" indent="-215900" lvl="1">
              <a:lnSpc>
                <a:spcPts val="2800"/>
              </a:lnSpc>
              <a:buFont typeface="Arial"/>
              <a:buChar char="•"/>
            </a:pPr>
            <a:r>
              <a:rPr lang="en-US" sz="2000" spc="120">
                <a:solidFill>
                  <a:srgbClr val="000000"/>
                </a:solidFill>
                <a:latin typeface="DM Sans"/>
                <a:ea typeface="DM Sans"/>
                <a:cs typeface="DM Sans"/>
                <a:sym typeface="DM Sans"/>
              </a:rPr>
              <a:t>Se busca que los usuarios puedan acceder a la plataforma para crear una nueva novela de manera fluida. El sistema debe verificar que el usuario esté registrado y tenga los permisos adecuados, además de ofrecer una interfaz fácil de usar para la creación y edición de la novela. El objetivo es facilitar el inicio del proceso sin obstáculos</a:t>
            </a:r>
          </a:p>
        </p:txBody>
      </p:sp>
      <p:grpSp>
        <p:nvGrpSpPr>
          <p:cNvPr name="Group 13" id="13"/>
          <p:cNvGrpSpPr/>
          <p:nvPr/>
        </p:nvGrpSpPr>
        <p:grpSpPr>
          <a:xfrm rot="0">
            <a:off x="3234613" y="7690126"/>
            <a:ext cx="14024687" cy="2192160"/>
            <a:chOff x="0" y="0"/>
            <a:chExt cx="1977459" cy="309091"/>
          </a:xfrm>
        </p:grpSpPr>
        <p:sp>
          <p:nvSpPr>
            <p:cNvPr name="Freeform 14" id="14"/>
            <p:cNvSpPr/>
            <p:nvPr/>
          </p:nvSpPr>
          <p:spPr>
            <a:xfrm flipH="false" flipV="false" rot="0">
              <a:off x="0" y="0"/>
              <a:ext cx="1977459" cy="309091"/>
            </a:xfrm>
            <a:custGeom>
              <a:avLst/>
              <a:gdLst/>
              <a:ahLst/>
              <a:cxnLst/>
              <a:rect r="r" b="b" t="t" l="l"/>
              <a:pathLst>
                <a:path h="309091" w="1977459">
                  <a:moveTo>
                    <a:pt x="43610" y="0"/>
                  </a:moveTo>
                  <a:lnTo>
                    <a:pt x="1933849" y="0"/>
                  </a:lnTo>
                  <a:cubicBezTo>
                    <a:pt x="1945415" y="0"/>
                    <a:pt x="1956507" y="4595"/>
                    <a:pt x="1964686" y="12773"/>
                  </a:cubicBezTo>
                  <a:cubicBezTo>
                    <a:pt x="1972864" y="20951"/>
                    <a:pt x="1977459" y="32044"/>
                    <a:pt x="1977459" y="43610"/>
                  </a:cubicBezTo>
                  <a:lnTo>
                    <a:pt x="1977459" y="265481"/>
                  </a:lnTo>
                  <a:cubicBezTo>
                    <a:pt x="1977459" y="289566"/>
                    <a:pt x="1957934" y="309091"/>
                    <a:pt x="1933849" y="309091"/>
                  </a:cubicBezTo>
                  <a:lnTo>
                    <a:pt x="43610" y="309091"/>
                  </a:lnTo>
                  <a:cubicBezTo>
                    <a:pt x="32044" y="309091"/>
                    <a:pt x="20951" y="304497"/>
                    <a:pt x="12773" y="296318"/>
                  </a:cubicBezTo>
                  <a:cubicBezTo>
                    <a:pt x="4595" y="288140"/>
                    <a:pt x="0" y="277047"/>
                    <a:pt x="0" y="265481"/>
                  </a:cubicBezTo>
                  <a:lnTo>
                    <a:pt x="0" y="43610"/>
                  </a:lnTo>
                  <a:cubicBezTo>
                    <a:pt x="0" y="32044"/>
                    <a:pt x="4595" y="20951"/>
                    <a:pt x="12773" y="12773"/>
                  </a:cubicBezTo>
                  <a:cubicBezTo>
                    <a:pt x="20951" y="4595"/>
                    <a:pt x="32044" y="0"/>
                    <a:pt x="43610" y="0"/>
                  </a:cubicBezTo>
                  <a:close/>
                </a:path>
              </a:pathLst>
            </a:custGeom>
            <a:solidFill>
              <a:srgbClr val="F5CEC7"/>
            </a:solidFill>
            <a:ln cap="rnd">
              <a:noFill/>
              <a:prstDash val="solid"/>
              <a:round/>
            </a:ln>
          </p:spPr>
        </p:sp>
        <p:sp>
          <p:nvSpPr>
            <p:cNvPr name="TextBox 15" id="15"/>
            <p:cNvSpPr txBox="true"/>
            <p:nvPr/>
          </p:nvSpPr>
          <p:spPr>
            <a:xfrm>
              <a:off x="0" y="95250"/>
              <a:ext cx="1977459" cy="213841"/>
            </a:xfrm>
            <a:prstGeom prst="rect">
              <a:avLst/>
            </a:prstGeom>
          </p:spPr>
          <p:txBody>
            <a:bodyPr anchor="ctr" rtlCol="false" tIns="67620" lIns="67620" bIns="67620" rIns="67620"/>
            <a:lstStyle/>
            <a:p>
              <a:pPr algn="ctr" marL="0" indent="0" lvl="0">
                <a:lnSpc>
                  <a:spcPts val="1924"/>
                </a:lnSpc>
                <a:spcBef>
                  <a:spcPct val="0"/>
                </a:spcBef>
              </a:pPr>
            </a:p>
          </p:txBody>
        </p:sp>
      </p:grpSp>
      <p:sp>
        <p:nvSpPr>
          <p:cNvPr name="TextBox 16" id="16"/>
          <p:cNvSpPr txBox="true"/>
          <p:nvPr/>
        </p:nvSpPr>
        <p:spPr>
          <a:xfrm rot="0">
            <a:off x="3969993" y="7900475"/>
            <a:ext cx="11399156" cy="1758950"/>
          </a:xfrm>
          <a:prstGeom prst="rect">
            <a:avLst/>
          </a:prstGeom>
        </p:spPr>
        <p:txBody>
          <a:bodyPr anchor="t" rtlCol="false" tIns="0" lIns="0" bIns="0" rIns="0">
            <a:spAutoFit/>
          </a:bodyPr>
          <a:lstStyle/>
          <a:p>
            <a:pPr algn="l">
              <a:lnSpc>
                <a:spcPts val="2800"/>
              </a:lnSpc>
            </a:pPr>
          </a:p>
          <a:p>
            <a:pPr algn="l" marL="431801" indent="-215900" lvl="1">
              <a:lnSpc>
                <a:spcPts val="2800"/>
              </a:lnSpc>
              <a:buFont typeface="Arial"/>
              <a:buChar char="•"/>
            </a:pPr>
            <a:r>
              <a:rPr lang="en-US" sz="2000" spc="120">
                <a:solidFill>
                  <a:srgbClr val="000000"/>
                </a:solidFill>
                <a:latin typeface="DM Sans"/>
                <a:ea typeface="DM Sans"/>
                <a:cs typeface="DM Sans"/>
                <a:sym typeface="DM Sans"/>
              </a:rPr>
              <a:t>Se busca ofrecer una plataforma intuitiva para mejorar la experiencia de escritura, con una interfaz fácil de usar y opciones de personalización. El objetivo es que los usuarios se sientan cómodos y satisfechos, enfocándose en su creatividad y producción literaria.</a:t>
            </a:r>
          </a:p>
        </p:txBody>
      </p:sp>
      <p:grpSp>
        <p:nvGrpSpPr>
          <p:cNvPr name="Group 17" id="17"/>
          <p:cNvGrpSpPr/>
          <p:nvPr/>
        </p:nvGrpSpPr>
        <p:grpSpPr>
          <a:xfrm rot="0">
            <a:off x="3234613" y="1784567"/>
            <a:ext cx="14024687" cy="2360981"/>
            <a:chOff x="0" y="0"/>
            <a:chExt cx="2487792" cy="418806"/>
          </a:xfrm>
        </p:grpSpPr>
        <p:sp>
          <p:nvSpPr>
            <p:cNvPr name="Freeform 18" id="18"/>
            <p:cNvSpPr/>
            <p:nvPr/>
          </p:nvSpPr>
          <p:spPr>
            <a:xfrm flipH="false" flipV="false" rot="0">
              <a:off x="0" y="0"/>
              <a:ext cx="2487792" cy="418807"/>
            </a:xfrm>
            <a:custGeom>
              <a:avLst/>
              <a:gdLst/>
              <a:ahLst/>
              <a:cxnLst/>
              <a:rect r="r" b="b" t="t" l="l"/>
              <a:pathLst>
                <a:path h="418807" w="2487792">
                  <a:moveTo>
                    <a:pt x="43610" y="0"/>
                  </a:moveTo>
                  <a:lnTo>
                    <a:pt x="2444182" y="0"/>
                  </a:lnTo>
                  <a:cubicBezTo>
                    <a:pt x="2455748" y="0"/>
                    <a:pt x="2466840" y="4595"/>
                    <a:pt x="2475019" y="12773"/>
                  </a:cubicBezTo>
                  <a:cubicBezTo>
                    <a:pt x="2483197" y="20951"/>
                    <a:pt x="2487792" y="32044"/>
                    <a:pt x="2487792" y="43610"/>
                  </a:cubicBezTo>
                  <a:lnTo>
                    <a:pt x="2487792" y="375197"/>
                  </a:lnTo>
                  <a:cubicBezTo>
                    <a:pt x="2487792" y="399282"/>
                    <a:pt x="2468267" y="418807"/>
                    <a:pt x="2444182" y="418807"/>
                  </a:cubicBezTo>
                  <a:lnTo>
                    <a:pt x="43610" y="418807"/>
                  </a:lnTo>
                  <a:cubicBezTo>
                    <a:pt x="32044" y="418807"/>
                    <a:pt x="20951" y="414212"/>
                    <a:pt x="12773" y="406034"/>
                  </a:cubicBezTo>
                  <a:cubicBezTo>
                    <a:pt x="4595" y="397855"/>
                    <a:pt x="0" y="386763"/>
                    <a:pt x="0" y="375197"/>
                  </a:cubicBezTo>
                  <a:lnTo>
                    <a:pt x="0" y="43610"/>
                  </a:lnTo>
                  <a:cubicBezTo>
                    <a:pt x="0" y="32044"/>
                    <a:pt x="4595" y="20951"/>
                    <a:pt x="12773" y="12773"/>
                  </a:cubicBezTo>
                  <a:cubicBezTo>
                    <a:pt x="20951" y="4595"/>
                    <a:pt x="32044" y="0"/>
                    <a:pt x="43610" y="0"/>
                  </a:cubicBezTo>
                  <a:close/>
                </a:path>
              </a:pathLst>
            </a:custGeom>
            <a:solidFill>
              <a:srgbClr val="FFE5E1"/>
            </a:solidFill>
            <a:ln cap="rnd">
              <a:noFill/>
              <a:prstDash val="solid"/>
              <a:round/>
            </a:ln>
          </p:spPr>
        </p:sp>
        <p:sp>
          <p:nvSpPr>
            <p:cNvPr name="TextBox 19" id="19"/>
            <p:cNvSpPr txBox="true"/>
            <p:nvPr/>
          </p:nvSpPr>
          <p:spPr>
            <a:xfrm>
              <a:off x="0" y="95250"/>
              <a:ext cx="2487792" cy="323556"/>
            </a:xfrm>
            <a:prstGeom prst="rect">
              <a:avLst/>
            </a:prstGeom>
          </p:spPr>
          <p:txBody>
            <a:bodyPr anchor="ctr" rtlCol="false" tIns="53749" lIns="53749" bIns="53749" rIns="53749"/>
            <a:lstStyle/>
            <a:p>
              <a:pPr algn="ctr" marL="0" indent="0" lvl="0">
                <a:lnSpc>
                  <a:spcPts val="1924"/>
                </a:lnSpc>
                <a:spcBef>
                  <a:spcPct val="0"/>
                </a:spcBef>
              </a:pPr>
            </a:p>
          </p:txBody>
        </p:sp>
      </p:grpSp>
      <p:sp>
        <p:nvSpPr>
          <p:cNvPr name="TextBox 20" id="20"/>
          <p:cNvSpPr txBox="true"/>
          <p:nvPr/>
        </p:nvSpPr>
        <p:spPr>
          <a:xfrm rot="0">
            <a:off x="3884588" y="1913565"/>
            <a:ext cx="12370882" cy="349546"/>
          </a:xfrm>
          <a:prstGeom prst="rect">
            <a:avLst/>
          </a:prstGeom>
        </p:spPr>
        <p:txBody>
          <a:bodyPr anchor="t" rtlCol="false" tIns="0" lIns="0" bIns="0" rIns="0">
            <a:spAutoFit/>
          </a:bodyPr>
          <a:lstStyle/>
          <a:p>
            <a:pPr algn="l" marL="0" indent="0" lvl="0">
              <a:lnSpc>
                <a:spcPts val="2800"/>
              </a:lnSpc>
            </a:pPr>
            <a:r>
              <a:rPr lang="en-US" sz="2000" spc="120">
                <a:solidFill>
                  <a:srgbClr val="000000"/>
                </a:solidFill>
                <a:latin typeface="DM Sans"/>
                <a:ea typeface="DM Sans"/>
                <a:cs typeface="DM Sans"/>
                <a:sym typeface="DM Sans"/>
              </a:rPr>
              <a:t>Acceso a la Página Web</a:t>
            </a:r>
          </a:p>
        </p:txBody>
      </p:sp>
      <p:sp>
        <p:nvSpPr>
          <p:cNvPr name="TextBox 21" id="21"/>
          <p:cNvSpPr txBox="true"/>
          <p:nvPr/>
        </p:nvSpPr>
        <p:spPr>
          <a:xfrm rot="0">
            <a:off x="3733527" y="2148395"/>
            <a:ext cx="13405638" cy="1760450"/>
          </a:xfrm>
          <a:prstGeom prst="rect">
            <a:avLst/>
          </a:prstGeom>
        </p:spPr>
        <p:txBody>
          <a:bodyPr anchor="t" rtlCol="false" tIns="0" lIns="0" bIns="0" rIns="0">
            <a:spAutoFit/>
          </a:bodyPr>
          <a:lstStyle/>
          <a:p>
            <a:pPr algn="l">
              <a:lnSpc>
                <a:spcPts val="2800"/>
              </a:lnSpc>
            </a:pPr>
            <a:r>
              <a:rPr lang="en-US" sz="2000" spc="120">
                <a:solidFill>
                  <a:srgbClr val="000000"/>
                </a:solidFill>
                <a:latin typeface="DM Sans"/>
                <a:ea typeface="DM Sans"/>
                <a:cs typeface="DM Sans"/>
                <a:sym typeface="DM Sans"/>
              </a:rPr>
              <a:t> </a:t>
            </a:r>
          </a:p>
          <a:p>
            <a:pPr algn="l" marL="431843" indent="-215921" lvl="1">
              <a:lnSpc>
                <a:spcPts val="2800"/>
              </a:lnSpc>
              <a:buFont typeface="Arial"/>
              <a:buChar char="•"/>
            </a:pPr>
            <a:r>
              <a:rPr lang="en-US" sz="2000" spc="120">
                <a:solidFill>
                  <a:srgbClr val="000000"/>
                </a:solidFill>
                <a:latin typeface="DM Sans"/>
                <a:ea typeface="DM Sans"/>
                <a:cs typeface="DM Sans"/>
                <a:sym typeface="DM Sans"/>
              </a:rPr>
              <a:t>Se busca asegurar que los usuarios puedan acceder fácilmente a la página web para ingresar a su cuenta, incluso en caso de errores. El sistema debe manejar caídas efectivamente, permitir el registro de nuevos usuarios y ofrecer opciones para recuperar contraseñas olvidadas. El objetivo es que los usuarios accedan de manera segura y sencilla.</a:t>
            </a:r>
          </a:p>
        </p:txBody>
      </p:sp>
      <p:grpSp>
        <p:nvGrpSpPr>
          <p:cNvPr name="Group 22" id="22"/>
          <p:cNvGrpSpPr/>
          <p:nvPr/>
        </p:nvGrpSpPr>
        <p:grpSpPr>
          <a:xfrm rot="0">
            <a:off x="679641" y="4719016"/>
            <a:ext cx="2007737" cy="2007737"/>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D3E4EB"/>
            </a:solidFill>
            <a:ln cap="rnd">
              <a:noFill/>
              <a:prstDash val="solid"/>
              <a:round/>
            </a:ln>
          </p:spPr>
        </p:sp>
        <p:sp>
          <p:nvSpPr>
            <p:cNvPr name="TextBox 24" id="24"/>
            <p:cNvSpPr txBox="true"/>
            <p:nvPr/>
          </p:nvSpPr>
          <p:spPr>
            <a:xfrm>
              <a:off x="76200" y="171450"/>
              <a:ext cx="660400" cy="565150"/>
            </a:xfrm>
            <a:prstGeom prst="rect">
              <a:avLst/>
            </a:prstGeom>
          </p:spPr>
          <p:txBody>
            <a:bodyPr anchor="ctr" rtlCol="false" tIns="50800" lIns="50800" bIns="50800" rIns="50800"/>
            <a:lstStyle/>
            <a:p>
              <a:pPr algn="ctr" marL="0" indent="0" lvl="0">
                <a:lnSpc>
                  <a:spcPts val="1925"/>
                </a:lnSpc>
                <a:spcBef>
                  <a:spcPct val="0"/>
                </a:spcBef>
              </a:pPr>
            </a:p>
          </p:txBody>
        </p:sp>
      </p:grpSp>
      <p:sp>
        <p:nvSpPr>
          <p:cNvPr name="TextBox 25" id="25"/>
          <p:cNvSpPr txBox="true"/>
          <p:nvPr/>
        </p:nvSpPr>
        <p:spPr>
          <a:xfrm rot="0">
            <a:off x="610855" y="5411830"/>
            <a:ext cx="2171589" cy="715645"/>
          </a:xfrm>
          <a:prstGeom prst="rect">
            <a:avLst/>
          </a:prstGeom>
        </p:spPr>
        <p:txBody>
          <a:bodyPr anchor="t" rtlCol="false" tIns="0" lIns="0" bIns="0" rIns="0">
            <a:spAutoFit/>
          </a:bodyPr>
          <a:lstStyle/>
          <a:p>
            <a:pPr algn="ctr" marL="0" indent="0" lvl="0">
              <a:lnSpc>
                <a:spcPts val="5390"/>
              </a:lnSpc>
              <a:spcBef>
                <a:spcPct val="0"/>
              </a:spcBef>
            </a:pPr>
            <a:r>
              <a:rPr lang="en-US" b="true" sz="5500" spc="-170">
                <a:solidFill>
                  <a:srgbClr val="5D5D5D"/>
                </a:solidFill>
                <a:latin typeface="Roboto Bold"/>
                <a:ea typeface="Roboto Bold"/>
                <a:cs typeface="Roboto Bold"/>
                <a:sym typeface="Roboto Bold"/>
              </a:rPr>
              <a:t>US002</a:t>
            </a:r>
          </a:p>
        </p:txBody>
      </p:sp>
      <p:grpSp>
        <p:nvGrpSpPr>
          <p:cNvPr name="Group 26" id="26"/>
          <p:cNvGrpSpPr/>
          <p:nvPr/>
        </p:nvGrpSpPr>
        <p:grpSpPr>
          <a:xfrm rot="0">
            <a:off x="597716" y="7700450"/>
            <a:ext cx="2171589" cy="2007737"/>
            <a:chOff x="0" y="0"/>
            <a:chExt cx="2895451" cy="2676983"/>
          </a:xfrm>
        </p:grpSpPr>
        <p:grpSp>
          <p:nvGrpSpPr>
            <p:cNvPr name="Group 27" id="27"/>
            <p:cNvGrpSpPr/>
            <p:nvPr/>
          </p:nvGrpSpPr>
          <p:grpSpPr>
            <a:xfrm rot="0">
              <a:off x="91715" y="0"/>
              <a:ext cx="2676983" cy="2676983"/>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FE5E1"/>
              </a:solidFill>
              <a:ln cap="rnd">
                <a:noFill/>
                <a:prstDash val="solid"/>
                <a:round/>
              </a:ln>
            </p:spPr>
          </p:sp>
          <p:sp>
            <p:nvSpPr>
              <p:cNvPr name="TextBox 29" id="29"/>
              <p:cNvSpPr txBox="true"/>
              <p:nvPr/>
            </p:nvSpPr>
            <p:spPr>
              <a:xfrm>
                <a:off x="76200" y="171450"/>
                <a:ext cx="660400" cy="565150"/>
              </a:xfrm>
              <a:prstGeom prst="rect">
                <a:avLst/>
              </a:prstGeom>
            </p:spPr>
            <p:txBody>
              <a:bodyPr anchor="ctr" rtlCol="false" tIns="50800" lIns="50800" bIns="50800" rIns="50800"/>
              <a:lstStyle/>
              <a:p>
                <a:pPr algn="ctr" marL="0" indent="0" lvl="0">
                  <a:lnSpc>
                    <a:spcPts val="1925"/>
                  </a:lnSpc>
                  <a:spcBef>
                    <a:spcPct val="0"/>
                  </a:spcBef>
                </a:pPr>
              </a:p>
            </p:txBody>
          </p:sp>
        </p:grpSp>
        <p:sp>
          <p:nvSpPr>
            <p:cNvPr name="TextBox 30" id="30"/>
            <p:cNvSpPr txBox="true"/>
            <p:nvPr/>
          </p:nvSpPr>
          <p:spPr>
            <a:xfrm rot="0">
              <a:off x="0" y="885653"/>
              <a:ext cx="2895451" cy="992294"/>
            </a:xfrm>
            <a:prstGeom prst="rect">
              <a:avLst/>
            </a:prstGeom>
          </p:spPr>
          <p:txBody>
            <a:bodyPr anchor="t" rtlCol="false" tIns="0" lIns="0" bIns="0" rIns="0">
              <a:spAutoFit/>
            </a:bodyPr>
            <a:lstStyle/>
            <a:p>
              <a:pPr algn="ctr" marL="0" indent="0" lvl="0">
                <a:lnSpc>
                  <a:spcPts val="5390"/>
                </a:lnSpc>
                <a:spcBef>
                  <a:spcPct val="0"/>
                </a:spcBef>
              </a:pPr>
              <a:r>
                <a:rPr lang="en-US" b="true" sz="5500" spc="-170">
                  <a:solidFill>
                    <a:srgbClr val="5D5D5D"/>
                  </a:solidFill>
                  <a:latin typeface="Roboto Bold"/>
                  <a:ea typeface="Roboto Bold"/>
                  <a:cs typeface="Roboto Bold"/>
                  <a:sym typeface="Roboto Bold"/>
                </a:rPr>
                <a:t>US003</a:t>
              </a:r>
            </a:p>
          </p:txBody>
        </p:sp>
      </p:grpSp>
      <p:sp>
        <p:nvSpPr>
          <p:cNvPr name="TextBox 31" id="31"/>
          <p:cNvSpPr txBox="true"/>
          <p:nvPr/>
        </p:nvSpPr>
        <p:spPr>
          <a:xfrm rot="0">
            <a:off x="3893940" y="7833800"/>
            <a:ext cx="12370882" cy="349546"/>
          </a:xfrm>
          <a:prstGeom prst="rect">
            <a:avLst/>
          </a:prstGeom>
        </p:spPr>
        <p:txBody>
          <a:bodyPr anchor="t" rtlCol="false" tIns="0" lIns="0" bIns="0" rIns="0">
            <a:spAutoFit/>
          </a:bodyPr>
          <a:lstStyle/>
          <a:p>
            <a:pPr algn="l" marL="0" indent="0" lvl="0">
              <a:lnSpc>
                <a:spcPts val="2800"/>
              </a:lnSpc>
            </a:pPr>
            <a:r>
              <a:rPr lang="en-US" sz="2000" spc="120">
                <a:solidFill>
                  <a:srgbClr val="000000"/>
                </a:solidFill>
                <a:latin typeface="DM Sans"/>
                <a:ea typeface="DM Sans"/>
                <a:cs typeface="DM Sans"/>
                <a:sym typeface="DM Sans"/>
              </a:rPr>
              <a:t> Mejora de la Experiencia de Escritura</a:t>
            </a:r>
          </a:p>
        </p:txBody>
      </p:sp>
      <p:sp>
        <p:nvSpPr>
          <p:cNvPr name="TextBox 32" id="32"/>
          <p:cNvSpPr txBox="true"/>
          <p:nvPr/>
        </p:nvSpPr>
        <p:spPr>
          <a:xfrm rot="0">
            <a:off x="3884588" y="4944915"/>
            <a:ext cx="12370882" cy="349546"/>
          </a:xfrm>
          <a:prstGeom prst="rect">
            <a:avLst/>
          </a:prstGeom>
        </p:spPr>
        <p:txBody>
          <a:bodyPr anchor="t" rtlCol="false" tIns="0" lIns="0" bIns="0" rIns="0">
            <a:spAutoFit/>
          </a:bodyPr>
          <a:lstStyle/>
          <a:p>
            <a:pPr algn="l" marL="0" indent="0" lvl="0">
              <a:lnSpc>
                <a:spcPts val="2800"/>
              </a:lnSpc>
            </a:pPr>
            <a:r>
              <a:rPr lang="en-US" sz="2000" spc="120">
                <a:solidFill>
                  <a:srgbClr val="000000"/>
                </a:solidFill>
                <a:latin typeface="DM Sans"/>
                <a:ea typeface="DM Sans"/>
                <a:cs typeface="DM Sans"/>
                <a:sym typeface="DM Sans"/>
              </a:rPr>
              <a:t>Creación de Nueva Novela</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97789" t="0" r="-118757" b="-56107"/>
            </a:stretch>
          </a:blipFill>
        </p:spPr>
      </p:sp>
      <p:sp>
        <p:nvSpPr>
          <p:cNvPr name="TextBox 3" id="3"/>
          <p:cNvSpPr txBox="true"/>
          <p:nvPr/>
        </p:nvSpPr>
        <p:spPr>
          <a:xfrm rot="0">
            <a:off x="2501158" y="609600"/>
            <a:ext cx="12867992" cy="990600"/>
          </a:xfrm>
          <a:prstGeom prst="rect">
            <a:avLst/>
          </a:prstGeom>
        </p:spPr>
        <p:txBody>
          <a:bodyPr anchor="t" rtlCol="false" tIns="0" lIns="0" bIns="0" rIns="0">
            <a:spAutoFit/>
          </a:bodyPr>
          <a:lstStyle/>
          <a:p>
            <a:pPr algn="ctr">
              <a:lnSpc>
                <a:spcPts val="7350"/>
              </a:lnSpc>
            </a:pPr>
            <a:r>
              <a:rPr lang="en-US" b="true" sz="7500" spc="-232">
                <a:solidFill>
                  <a:srgbClr val="5D5D5D"/>
                </a:solidFill>
                <a:latin typeface="Roboto Bold"/>
                <a:ea typeface="Roboto Bold"/>
                <a:cs typeface="Roboto Bold"/>
                <a:sym typeface="Roboto Bold"/>
              </a:rPr>
              <a:t>HISTORIAS DE USUARIO</a:t>
            </a:r>
          </a:p>
        </p:txBody>
      </p:sp>
      <p:grpSp>
        <p:nvGrpSpPr>
          <p:cNvPr name="Group 4" id="4"/>
          <p:cNvGrpSpPr/>
          <p:nvPr/>
        </p:nvGrpSpPr>
        <p:grpSpPr>
          <a:xfrm rot="0">
            <a:off x="679641" y="1784567"/>
            <a:ext cx="2007737" cy="200773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FE5E1"/>
            </a:solidFill>
            <a:ln cap="rnd">
              <a:noFill/>
              <a:prstDash val="solid"/>
              <a:round/>
            </a:ln>
          </p:spPr>
        </p:sp>
        <p:sp>
          <p:nvSpPr>
            <p:cNvPr name="TextBox 6" id="6"/>
            <p:cNvSpPr txBox="true"/>
            <p:nvPr/>
          </p:nvSpPr>
          <p:spPr>
            <a:xfrm>
              <a:off x="76200" y="171450"/>
              <a:ext cx="660400" cy="565150"/>
            </a:xfrm>
            <a:prstGeom prst="rect">
              <a:avLst/>
            </a:prstGeom>
          </p:spPr>
          <p:txBody>
            <a:bodyPr anchor="ctr" rtlCol="false" tIns="50800" lIns="50800" bIns="50800" rIns="50800"/>
            <a:lstStyle/>
            <a:p>
              <a:pPr algn="ctr" marL="0" indent="0" lvl="0">
                <a:lnSpc>
                  <a:spcPts val="1925"/>
                </a:lnSpc>
                <a:spcBef>
                  <a:spcPct val="0"/>
                </a:spcBef>
              </a:pPr>
            </a:p>
          </p:txBody>
        </p:sp>
      </p:grpSp>
      <p:sp>
        <p:nvSpPr>
          <p:cNvPr name="TextBox 7" id="7"/>
          <p:cNvSpPr txBox="true"/>
          <p:nvPr/>
        </p:nvSpPr>
        <p:spPr>
          <a:xfrm rot="0">
            <a:off x="610855" y="2477382"/>
            <a:ext cx="2171589" cy="715645"/>
          </a:xfrm>
          <a:prstGeom prst="rect">
            <a:avLst/>
          </a:prstGeom>
        </p:spPr>
        <p:txBody>
          <a:bodyPr anchor="t" rtlCol="false" tIns="0" lIns="0" bIns="0" rIns="0">
            <a:spAutoFit/>
          </a:bodyPr>
          <a:lstStyle/>
          <a:p>
            <a:pPr algn="ctr" marL="0" indent="0" lvl="0">
              <a:lnSpc>
                <a:spcPts val="5390"/>
              </a:lnSpc>
              <a:spcBef>
                <a:spcPct val="0"/>
              </a:spcBef>
            </a:pPr>
            <a:r>
              <a:rPr lang="en-US" b="true" sz="5500" spc="-170">
                <a:solidFill>
                  <a:srgbClr val="5D5D5D"/>
                </a:solidFill>
                <a:latin typeface="Roboto Bold"/>
                <a:ea typeface="Roboto Bold"/>
                <a:cs typeface="Roboto Bold"/>
                <a:sym typeface="Roboto Bold"/>
              </a:rPr>
              <a:t>US007</a:t>
            </a:r>
          </a:p>
        </p:txBody>
      </p:sp>
      <p:grpSp>
        <p:nvGrpSpPr>
          <p:cNvPr name="Group 8" id="8"/>
          <p:cNvGrpSpPr/>
          <p:nvPr/>
        </p:nvGrpSpPr>
        <p:grpSpPr>
          <a:xfrm rot="0">
            <a:off x="3436302" y="1784567"/>
            <a:ext cx="14024687" cy="2360981"/>
            <a:chOff x="0" y="0"/>
            <a:chExt cx="2487792" cy="418806"/>
          </a:xfrm>
        </p:grpSpPr>
        <p:sp>
          <p:nvSpPr>
            <p:cNvPr name="Freeform 9" id="9"/>
            <p:cNvSpPr/>
            <p:nvPr/>
          </p:nvSpPr>
          <p:spPr>
            <a:xfrm flipH="false" flipV="false" rot="0">
              <a:off x="0" y="0"/>
              <a:ext cx="2487792" cy="418807"/>
            </a:xfrm>
            <a:custGeom>
              <a:avLst/>
              <a:gdLst/>
              <a:ahLst/>
              <a:cxnLst/>
              <a:rect r="r" b="b" t="t" l="l"/>
              <a:pathLst>
                <a:path h="418807" w="2487792">
                  <a:moveTo>
                    <a:pt x="43610" y="0"/>
                  </a:moveTo>
                  <a:lnTo>
                    <a:pt x="2444182" y="0"/>
                  </a:lnTo>
                  <a:cubicBezTo>
                    <a:pt x="2455748" y="0"/>
                    <a:pt x="2466840" y="4595"/>
                    <a:pt x="2475019" y="12773"/>
                  </a:cubicBezTo>
                  <a:cubicBezTo>
                    <a:pt x="2483197" y="20951"/>
                    <a:pt x="2487792" y="32044"/>
                    <a:pt x="2487792" y="43610"/>
                  </a:cubicBezTo>
                  <a:lnTo>
                    <a:pt x="2487792" y="375197"/>
                  </a:lnTo>
                  <a:cubicBezTo>
                    <a:pt x="2487792" y="399282"/>
                    <a:pt x="2468267" y="418807"/>
                    <a:pt x="2444182" y="418807"/>
                  </a:cubicBezTo>
                  <a:lnTo>
                    <a:pt x="43610" y="418807"/>
                  </a:lnTo>
                  <a:cubicBezTo>
                    <a:pt x="32044" y="418807"/>
                    <a:pt x="20951" y="414212"/>
                    <a:pt x="12773" y="406034"/>
                  </a:cubicBezTo>
                  <a:cubicBezTo>
                    <a:pt x="4595" y="397855"/>
                    <a:pt x="0" y="386763"/>
                    <a:pt x="0" y="375197"/>
                  </a:cubicBezTo>
                  <a:lnTo>
                    <a:pt x="0" y="43610"/>
                  </a:lnTo>
                  <a:cubicBezTo>
                    <a:pt x="0" y="32044"/>
                    <a:pt x="4595" y="20951"/>
                    <a:pt x="12773" y="12773"/>
                  </a:cubicBezTo>
                  <a:cubicBezTo>
                    <a:pt x="20951" y="4595"/>
                    <a:pt x="32044" y="0"/>
                    <a:pt x="43610" y="0"/>
                  </a:cubicBezTo>
                  <a:close/>
                </a:path>
              </a:pathLst>
            </a:custGeom>
            <a:solidFill>
              <a:srgbClr val="FFE5E1"/>
            </a:solidFill>
            <a:ln cap="rnd">
              <a:noFill/>
              <a:prstDash val="solid"/>
              <a:round/>
            </a:ln>
          </p:spPr>
        </p:sp>
        <p:sp>
          <p:nvSpPr>
            <p:cNvPr name="TextBox 10" id="10"/>
            <p:cNvSpPr txBox="true"/>
            <p:nvPr/>
          </p:nvSpPr>
          <p:spPr>
            <a:xfrm>
              <a:off x="0" y="95250"/>
              <a:ext cx="2487792" cy="323556"/>
            </a:xfrm>
            <a:prstGeom prst="rect">
              <a:avLst/>
            </a:prstGeom>
          </p:spPr>
          <p:txBody>
            <a:bodyPr anchor="ctr" rtlCol="false" tIns="53749" lIns="53749" bIns="53749" rIns="53749"/>
            <a:lstStyle/>
            <a:p>
              <a:pPr algn="ctr" marL="0" indent="0" lvl="0">
                <a:lnSpc>
                  <a:spcPts val="1924"/>
                </a:lnSpc>
                <a:spcBef>
                  <a:spcPct val="0"/>
                </a:spcBef>
              </a:pPr>
            </a:p>
          </p:txBody>
        </p:sp>
      </p:grpSp>
      <p:sp>
        <p:nvSpPr>
          <p:cNvPr name="TextBox 11" id="11"/>
          <p:cNvSpPr txBox="true"/>
          <p:nvPr/>
        </p:nvSpPr>
        <p:spPr>
          <a:xfrm rot="0">
            <a:off x="3935217" y="1846474"/>
            <a:ext cx="12370882" cy="349546"/>
          </a:xfrm>
          <a:prstGeom prst="rect">
            <a:avLst/>
          </a:prstGeom>
        </p:spPr>
        <p:txBody>
          <a:bodyPr anchor="t" rtlCol="false" tIns="0" lIns="0" bIns="0" rIns="0">
            <a:spAutoFit/>
          </a:bodyPr>
          <a:lstStyle/>
          <a:p>
            <a:pPr algn="l" marL="0" indent="0" lvl="0">
              <a:lnSpc>
                <a:spcPts val="2800"/>
              </a:lnSpc>
            </a:pPr>
            <a:r>
              <a:rPr lang="en-US" sz="2000" spc="120">
                <a:solidFill>
                  <a:srgbClr val="000000"/>
                </a:solidFill>
                <a:latin typeface="DM Sans"/>
                <a:ea typeface="DM Sans"/>
                <a:cs typeface="DM Sans"/>
                <a:sym typeface="DM Sans"/>
              </a:rPr>
              <a:t>Gestión de Comentarios de Lectores</a:t>
            </a:r>
          </a:p>
        </p:txBody>
      </p:sp>
      <p:sp>
        <p:nvSpPr>
          <p:cNvPr name="TextBox 12" id="12"/>
          <p:cNvSpPr txBox="true"/>
          <p:nvPr/>
        </p:nvSpPr>
        <p:spPr>
          <a:xfrm rot="0">
            <a:off x="3935217" y="2148395"/>
            <a:ext cx="13405638" cy="1760450"/>
          </a:xfrm>
          <a:prstGeom prst="rect">
            <a:avLst/>
          </a:prstGeom>
        </p:spPr>
        <p:txBody>
          <a:bodyPr anchor="t" rtlCol="false" tIns="0" lIns="0" bIns="0" rIns="0">
            <a:spAutoFit/>
          </a:bodyPr>
          <a:lstStyle/>
          <a:p>
            <a:pPr algn="l" marL="431843" indent="-215921" lvl="1">
              <a:lnSpc>
                <a:spcPts val="2800"/>
              </a:lnSpc>
              <a:buFont typeface="Arial"/>
              <a:buChar char="•"/>
            </a:pPr>
            <a:r>
              <a:rPr lang="en-US" sz="2000" spc="120">
                <a:solidFill>
                  <a:srgbClr val="000000"/>
                </a:solidFill>
                <a:latin typeface="DM Sans"/>
                <a:ea typeface="DM Sans"/>
                <a:cs typeface="DM Sans"/>
                <a:sym typeface="DM Sans"/>
              </a:rPr>
              <a:t>Se busca permitir que los usuarios dejen comentarios en las historias leídas para fomentar la interacción. El sistema debe permitir comentar de manera fácil, hacer visibles los comentarios para otros, y ofrecer opciones para editar o eliminar. Además, los comentarios deben ser moderados para evitar contenido inapropiado. El objetivo es enriquecer la experiencia de lectura y fomentar una comunidad activa en la plataforma.</a:t>
            </a:r>
          </a:p>
        </p:txBody>
      </p:sp>
      <p:grpSp>
        <p:nvGrpSpPr>
          <p:cNvPr name="Group 13" id="13"/>
          <p:cNvGrpSpPr/>
          <p:nvPr/>
        </p:nvGrpSpPr>
        <p:grpSpPr>
          <a:xfrm rot="0">
            <a:off x="515790" y="4723519"/>
            <a:ext cx="2171589" cy="2007737"/>
            <a:chOff x="0" y="0"/>
            <a:chExt cx="2895451" cy="2676983"/>
          </a:xfrm>
        </p:grpSpPr>
        <p:grpSp>
          <p:nvGrpSpPr>
            <p:cNvPr name="Group 14" id="14"/>
            <p:cNvGrpSpPr/>
            <p:nvPr/>
          </p:nvGrpSpPr>
          <p:grpSpPr>
            <a:xfrm rot="0">
              <a:off x="109234" y="0"/>
              <a:ext cx="2676983" cy="267698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D3E4EB"/>
              </a:solidFill>
              <a:ln cap="rnd">
                <a:noFill/>
                <a:prstDash val="solid"/>
                <a:round/>
              </a:ln>
            </p:spPr>
          </p:sp>
          <p:sp>
            <p:nvSpPr>
              <p:cNvPr name="TextBox 16" id="16"/>
              <p:cNvSpPr txBox="true"/>
              <p:nvPr/>
            </p:nvSpPr>
            <p:spPr>
              <a:xfrm>
                <a:off x="76200" y="171450"/>
                <a:ext cx="660400" cy="565150"/>
              </a:xfrm>
              <a:prstGeom prst="rect">
                <a:avLst/>
              </a:prstGeom>
            </p:spPr>
            <p:txBody>
              <a:bodyPr anchor="ctr" rtlCol="false" tIns="50800" lIns="50800" bIns="50800" rIns="50800"/>
              <a:lstStyle/>
              <a:p>
                <a:pPr algn="ctr" marL="0" indent="0" lvl="0">
                  <a:lnSpc>
                    <a:spcPts val="1925"/>
                  </a:lnSpc>
                  <a:spcBef>
                    <a:spcPct val="0"/>
                  </a:spcBef>
                </a:pPr>
              </a:p>
            </p:txBody>
          </p:sp>
        </p:grpSp>
        <p:sp>
          <p:nvSpPr>
            <p:cNvPr name="TextBox 17" id="17"/>
            <p:cNvSpPr txBox="true"/>
            <p:nvPr/>
          </p:nvSpPr>
          <p:spPr>
            <a:xfrm rot="0">
              <a:off x="0" y="899494"/>
              <a:ext cx="2895451" cy="992294"/>
            </a:xfrm>
            <a:prstGeom prst="rect">
              <a:avLst/>
            </a:prstGeom>
          </p:spPr>
          <p:txBody>
            <a:bodyPr anchor="t" rtlCol="false" tIns="0" lIns="0" bIns="0" rIns="0">
              <a:spAutoFit/>
            </a:bodyPr>
            <a:lstStyle/>
            <a:p>
              <a:pPr algn="ctr" marL="0" indent="0" lvl="0">
                <a:lnSpc>
                  <a:spcPts val="5390"/>
                </a:lnSpc>
                <a:spcBef>
                  <a:spcPct val="0"/>
                </a:spcBef>
              </a:pPr>
              <a:r>
                <a:rPr lang="en-US" b="true" sz="5500" spc="-170">
                  <a:solidFill>
                    <a:srgbClr val="5D5D5D"/>
                  </a:solidFill>
                  <a:latin typeface="Roboto Bold"/>
                  <a:ea typeface="Roboto Bold"/>
                  <a:cs typeface="Roboto Bold"/>
                  <a:sym typeface="Roboto Bold"/>
                </a:rPr>
                <a:t>AD002</a:t>
              </a:r>
            </a:p>
          </p:txBody>
        </p:sp>
      </p:grpSp>
      <p:grpSp>
        <p:nvGrpSpPr>
          <p:cNvPr name="Group 18" id="18"/>
          <p:cNvGrpSpPr/>
          <p:nvPr/>
        </p:nvGrpSpPr>
        <p:grpSpPr>
          <a:xfrm rot="0">
            <a:off x="610855" y="7662470"/>
            <a:ext cx="2171589" cy="2007737"/>
            <a:chOff x="0" y="0"/>
            <a:chExt cx="2895451" cy="2676983"/>
          </a:xfrm>
        </p:grpSpPr>
        <p:grpSp>
          <p:nvGrpSpPr>
            <p:cNvPr name="Group 19" id="19"/>
            <p:cNvGrpSpPr/>
            <p:nvPr/>
          </p:nvGrpSpPr>
          <p:grpSpPr>
            <a:xfrm rot="0">
              <a:off x="91715" y="0"/>
              <a:ext cx="2676983" cy="2676983"/>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FE5E1"/>
              </a:solidFill>
              <a:ln cap="rnd">
                <a:noFill/>
                <a:prstDash val="solid"/>
                <a:round/>
              </a:ln>
            </p:spPr>
          </p:sp>
          <p:sp>
            <p:nvSpPr>
              <p:cNvPr name="TextBox 21" id="21"/>
              <p:cNvSpPr txBox="true"/>
              <p:nvPr/>
            </p:nvSpPr>
            <p:spPr>
              <a:xfrm>
                <a:off x="76200" y="171450"/>
                <a:ext cx="660400" cy="565150"/>
              </a:xfrm>
              <a:prstGeom prst="rect">
                <a:avLst/>
              </a:prstGeom>
            </p:spPr>
            <p:txBody>
              <a:bodyPr anchor="ctr" rtlCol="false" tIns="50800" lIns="50800" bIns="50800" rIns="50800"/>
              <a:lstStyle/>
              <a:p>
                <a:pPr algn="ctr" marL="0" indent="0" lvl="0">
                  <a:lnSpc>
                    <a:spcPts val="1925"/>
                  </a:lnSpc>
                  <a:spcBef>
                    <a:spcPct val="0"/>
                  </a:spcBef>
                </a:pPr>
              </a:p>
            </p:txBody>
          </p:sp>
        </p:grpSp>
        <p:sp>
          <p:nvSpPr>
            <p:cNvPr name="TextBox 22" id="22"/>
            <p:cNvSpPr txBox="true"/>
            <p:nvPr/>
          </p:nvSpPr>
          <p:spPr>
            <a:xfrm rot="0">
              <a:off x="0" y="885653"/>
              <a:ext cx="2895451" cy="992294"/>
            </a:xfrm>
            <a:prstGeom prst="rect">
              <a:avLst/>
            </a:prstGeom>
          </p:spPr>
          <p:txBody>
            <a:bodyPr anchor="t" rtlCol="false" tIns="0" lIns="0" bIns="0" rIns="0">
              <a:spAutoFit/>
            </a:bodyPr>
            <a:lstStyle/>
            <a:p>
              <a:pPr algn="ctr" marL="0" indent="0" lvl="0">
                <a:lnSpc>
                  <a:spcPts val="5390"/>
                </a:lnSpc>
                <a:spcBef>
                  <a:spcPct val="0"/>
                </a:spcBef>
              </a:pPr>
              <a:r>
                <a:rPr lang="en-US" b="true" sz="5500" spc="-170">
                  <a:solidFill>
                    <a:srgbClr val="5D5D5D"/>
                  </a:solidFill>
                  <a:latin typeface="Roboto Bold"/>
                  <a:ea typeface="Roboto Bold"/>
                  <a:cs typeface="Roboto Bold"/>
                  <a:sym typeface="Roboto Bold"/>
                </a:rPr>
                <a:t>AD003</a:t>
              </a:r>
            </a:p>
          </p:txBody>
        </p:sp>
      </p:grpSp>
      <p:grpSp>
        <p:nvGrpSpPr>
          <p:cNvPr name="Group 23" id="23"/>
          <p:cNvGrpSpPr/>
          <p:nvPr/>
        </p:nvGrpSpPr>
        <p:grpSpPr>
          <a:xfrm rot="0">
            <a:off x="3436302" y="4573328"/>
            <a:ext cx="14024687" cy="2356635"/>
            <a:chOff x="0" y="0"/>
            <a:chExt cx="2000630" cy="336175"/>
          </a:xfrm>
        </p:grpSpPr>
        <p:sp>
          <p:nvSpPr>
            <p:cNvPr name="Freeform 24" id="24"/>
            <p:cNvSpPr/>
            <p:nvPr/>
          </p:nvSpPr>
          <p:spPr>
            <a:xfrm flipH="false" flipV="false" rot="0">
              <a:off x="0" y="0"/>
              <a:ext cx="2000630" cy="336175"/>
            </a:xfrm>
            <a:custGeom>
              <a:avLst/>
              <a:gdLst/>
              <a:ahLst/>
              <a:cxnLst/>
              <a:rect r="r" b="b" t="t" l="l"/>
              <a:pathLst>
                <a:path h="336175" w="2000630">
                  <a:moveTo>
                    <a:pt x="43610" y="0"/>
                  </a:moveTo>
                  <a:lnTo>
                    <a:pt x="1957021" y="0"/>
                  </a:lnTo>
                  <a:cubicBezTo>
                    <a:pt x="1981106" y="0"/>
                    <a:pt x="2000630" y="19525"/>
                    <a:pt x="2000630" y="43610"/>
                  </a:cubicBezTo>
                  <a:lnTo>
                    <a:pt x="2000630" y="292566"/>
                  </a:lnTo>
                  <a:cubicBezTo>
                    <a:pt x="2000630" y="304132"/>
                    <a:pt x="1996036" y="315224"/>
                    <a:pt x="1987857" y="323403"/>
                  </a:cubicBezTo>
                  <a:cubicBezTo>
                    <a:pt x="1979679" y="331581"/>
                    <a:pt x="1968587" y="336175"/>
                    <a:pt x="1957021" y="336175"/>
                  </a:cubicBezTo>
                  <a:lnTo>
                    <a:pt x="43610" y="336175"/>
                  </a:lnTo>
                  <a:cubicBezTo>
                    <a:pt x="32044" y="336175"/>
                    <a:pt x="20951" y="331581"/>
                    <a:pt x="12773" y="323403"/>
                  </a:cubicBezTo>
                  <a:cubicBezTo>
                    <a:pt x="4595" y="315224"/>
                    <a:pt x="0" y="304132"/>
                    <a:pt x="0" y="292566"/>
                  </a:cubicBezTo>
                  <a:lnTo>
                    <a:pt x="0" y="43610"/>
                  </a:lnTo>
                  <a:cubicBezTo>
                    <a:pt x="0" y="32044"/>
                    <a:pt x="4595" y="20951"/>
                    <a:pt x="12773" y="12773"/>
                  </a:cubicBezTo>
                  <a:cubicBezTo>
                    <a:pt x="20951" y="4595"/>
                    <a:pt x="32044" y="0"/>
                    <a:pt x="43610" y="0"/>
                  </a:cubicBezTo>
                  <a:close/>
                </a:path>
              </a:pathLst>
            </a:custGeom>
            <a:solidFill>
              <a:srgbClr val="D3E4EB"/>
            </a:solidFill>
            <a:ln cap="rnd">
              <a:noFill/>
              <a:prstDash val="solid"/>
              <a:round/>
            </a:ln>
          </p:spPr>
        </p:sp>
        <p:sp>
          <p:nvSpPr>
            <p:cNvPr name="TextBox 25" id="25"/>
            <p:cNvSpPr txBox="true"/>
            <p:nvPr/>
          </p:nvSpPr>
          <p:spPr>
            <a:xfrm>
              <a:off x="0" y="95250"/>
              <a:ext cx="2000630" cy="240925"/>
            </a:xfrm>
            <a:prstGeom prst="rect">
              <a:avLst/>
            </a:prstGeom>
          </p:spPr>
          <p:txBody>
            <a:bodyPr anchor="ctr" rtlCol="false" tIns="66837" lIns="66837" bIns="66837" rIns="66837"/>
            <a:lstStyle/>
            <a:p>
              <a:pPr algn="ctr" marL="0" indent="0" lvl="0">
                <a:lnSpc>
                  <a:spcPts val="1925"/>
                </a:lnSpc>
                <a:spcBef>
                  <a:spcPct val="0"/>
                </a:spcBef>
              </a:pPr>
            </a:p>
          </p:txBody>
        </p:sp>
      </p:grpSp>
      <p:sp>
        <p:nvSpPr>
          <p:cNvPr name="TextBox 26" id="26"/>
          <p:cNvSpPr txBox="true"/>
          <p:nvPr/>
        </p:nvSpPr>
        <p:spPr>
          <a:xfrm rot="0">
            <a:off x="3797165" y="5100910"/>
            <a:ext cx="13302962" cy="1406525"/>
          </a:xfrm>
          <a:prstGeom prst="rect">
            <a:avLst/>
          </a:prstGeom>
        </p:spPr>
        <p:txBody>
          <a:bodyPr anchor="t" rtlCol="false" tIns="0" lIns="0" bIns="0" rIns="0">
            <a:spAutoFit/>
          </a:bodyPr>
          <a:lstStyle/>
          <a:p>
            <a:pPr algn="l" marL="431801" indent="-215900" lvl="1">
              <a:lnSpc>
                <a:spcPts val="2800"/>
              </a:lnSpc>
              <a:buFont typeface="Arial"/>
              <a:buChar char="•"/>
            </a:pPr>
            <a:r>
              <a:rPr lang="en-US" sz="2000" spc="120">
                <a:solidFill>
                  <a:srgbClr val="000000"/>
                </a:solidFill>
                <a:latin typeface="DM Sans"/>
                <a:ea typeface="DM Sans"/>
                <a:cs typeface="DM Sans"/>
                <a:sym typeface="DM Sans"/>
              </a:rPr>
              <a:t>Se busca que el administrador pueda gestionar la información de los usuarios registrados para mantener un entorno seguro. El sistema debe permitir ver, editar y eliminar usuarios según sea necesario, además de facilitar la búsqueda mediante filtros. El objetivo es asegurar la seguridad y el cumplimiento de las normas en la plataforma.</a:t>
            </a:r>
          </a:p>
        </p:txBody>
      </p:sp>
      <p:sp>
        <p:nvSpPr>
          <p:cNvPr name="TextBox 27" id="27"/>
          <p:cNvSpPr txBox="true"/>
          <p:nvPr/>
        </p:nvSpPr>
        <p:spPr>
          <a:xfrm rot="0">
            <a:off x="3954759" y="4751794"/>
            <a:ext cx="12370882" cy="1054998"/>
          </a:xfrm>
          <a:prstGeom prst="rect">
            <a:avLst/>
          </a:prstGeom>
        </p:spPr>
        <p:txBody>
          <a:bodyPr anchor="t" rtlCol="false" tIns="0" lIns="0" bIns="0" rIns="0">
            <a:spAutoFit/>
          </a:bodyPr>
          <a:lstStyle/>
          <a:p>
            <a:pPr algn="l">
              <a:lnSpc>
                <a:spcPts val="2800"/>
              </a:lnSpc>
            </a:pPr>
            <a:r>
              <a:rPr lang="en-US" sz="2000" spc="120">
                <a:solidFill>
                  <a:srgbClr val="000000"/>
                </a:solidFill>
                <a:latin typeface="DM Sans"/>
                <a:ea typeface="DM Sans"/>
                <a:cs typeface="DM Sans"/>
                <a:sym typeface="DM Sans"/>
              </a:rPr>
              <a:t>Gestión de Usuarios</a:t>
            </a:r>
          </a:p>
          <a:p>
            <a:pPr algn="l">
              <a:lnSpc>
                <a:spcPts val="2800"/>
              </a:lnSpc>
            </a:pPr>
          </a:p>
          <a:p>
            <a:pPr algn="l" marL="0" indent="0" lvl="0">
              <a:lnSpc>
                <a:spcPts val="2800"/>
              </a:lnSpc>
            </a:pPr>
          </a:p>
        </p:txBody>
      </p:sp>
      <p:grpSp>
        <p:nvGrpSpPr>
          <p:cNvPr name="Group 28" id="28"/>
          <p:cNvGrpSpPr/>
          <p:nvPr/>
        </p:nvGrpSpPr>
        <p:grpSpPr>
          <a:xfrm rot="0">
            <a:off x="3436302" y="7351840"/>
            <a:ext cx="13904552" cy="2628997"/>
            <a:chOff x="0" y="0"/>
            <a:chExt cx="18539403" cy="3505329"/>
          </a:xfrm>
        </p:grpSpPr>
        <p:grpSp>
          <p:nvGrpSpPr>
            <p:cNvPr name="Group 29" id="29"/>
            <p:cNvGrpSpPr/>
            <p:nvPr/>
          </p:nvGrpSpPr>
          <p:grpSpPr>
            <a:xfrm rot="0">
              <a:off x="0" y="0"/>
              <a:ext cx="18539403" cy="3505329"/>
              <a:chOff x="0" y="0"/>
              <a:chExt cx="1960520" cy="370684"/>
            </a:xfrm>
          </p:grpSpPr>
          <p:sp>
            <p:nvSpPr>
              <p:cNvPr name="Freeform 30" id="30"/>
              <p:cNvSpPr/>
              <p:nvPr/>
            </p:nvSpPr>
            <p:spPr>
              <a:xfrm flipH="false" flipV="false" rot="0">
                <a:off x="0" y="0"/>
                <a:ext cx="1960520" cy="370684"/>
              </a:xfrm>
              <a:custGeom>
                <a:avLst/>
                <a:gdLst/>
                <a:ahLst/>
                <a:cxnLst/>
                <a:rect r="r" b="b" t="t" l="l"/>
                <a:pathLst>
                  <a:path h="370684" w="1960520">
                    <a:moveTo>
                      <a:pt x="43986" y="0"/>
                    </a:moveTo>
                    <a:lnTo>
                      <a:pt x="1916533" y="0"/>
                    </a:lnTo>
                    <a:cubicBezTo>
                      <a:pt x="1928199" y="0"/>
                      <a:pt x="1939387" y="4634"/>
                      <a:pt x="1947636" y="12883"/>
                    </a:cubicBezTo>
                    <a:cubicBezTo>
                      <a:pt x="1955885" y="21132"/>
                      <a:pt x="1960520" y="32321"/>
                      <a:pt x="1960520" y="43986"/>
                    </a:cubicBezTo>
                    <a:lnTo>
                      <a:pt x="1960520" y="326698"/>
                    </a:lnTo>
                    <a:cubicBezTo>
                      <a:pt x="1960520" y="350991"/>
                      <a:pt x="1940826" y="370684"/>
                      <a:pt x="1916533" y="370684"/>
                    </a:cubicBezTo>
                    <a:lnTo>
                      <a:pt x="43986" y="370684"/>
                    </a:lnTo>
                    <a:cubicBezTo>
                      <a:pt x="19693" y="370684"/>
                      <a:pt x="0" y="350991"/>
                      <a:pt x="0" y="326698"/>
                    </a:cubicBezTo>
                    <a:lnTo>
                      <a:pt x="0" y="43986"/>
                    </a:lnTo>
                    <a:cubicBezTo>
                      <a:pt x="0" y="19693"/>
                      <a:pt x="19693" y="0"/>
                      <a:pt x="43986" y="0"/>
                    </a:cubicBezTo>
                    <a:close/>
                  </a:path>
                </a:pathLst>
              </a:custGeom>
              <a:solidFill>
                <a:srgbClr val="F5CEC7"/>
              </a:solidFill>
              <a:ln cap="rnd">
                <a:noFill/>
                <a:prstDash val="solid"/>
                <a:round/>
              </a:ln>
            </p:spPr>
          </p:sp>
          <p:sp>
            <p:nvSpPr>
              <p:cNvPr name="TextBox 31" id="31"/>
              <p:cNvSpPr txBox="true"/>
              <p:nvPr/>
            </p:nvSpPr>
            <p:spPr>
              <a:xfrm>
                <a:off x="0" y="95250"/>
                <a:ext cx="1960520" cy="275434"/>
              </a:xfrm>
              <a:prstGeom prst="rect">
                <a:avLst/>
              </a:prstGeom>
            </p:spPr>
            <p:txBody>
              <a:bodyPr anchor="ctr" rtlCol="false" tIns="67620" lIns="67620" bIns="67620" rIns="67620"/>
              <a:lstStyle/>
              <a:p>
                <a:pPr algn="ctr" marL="0" indent="0" lvl="0">
                  <a:lnSpc>
                    <a:spcPts val="1924"/>
                  </a:lnSpc>
                  <a:spcBef>
                    <a:spcPct val="0"/>
                  </a:spcBef>
                </a:pPr>
              </a:p>
            </p:txBody>
          </p:sp>
        </p:grpSp>
        <p:sp>
          <p:nvSpPr>
            <p:cNvPr name="TextBox 32" id="32"/>
            <p:cNvSpPr txBox="true"/>
            <p:nvPr/>
          </p:nvSpPr>
          <p:spPr>
            <a:xfrm rot="0">
              <a:off x="1076206" y="542840"/>
              <a:ext cx="16188248" cy="2789767"/>
            </a:xfrm>
            <a:prstGeom prst="rect">
              <a:avLst/>
            </a:prstGeom>
          </p:spPr>
          <p:txBody>
            <a:bodyPr anchor="t" rtlCol="false" tIns="0" lIns="0" bIns="0" rIns="0">
              <a:spAutoFit/>
            </a:bodyPr>
            <a:lstStyle/>
            <a:p>
              <a:pPr algn="l" marL="431799" indent="-215899" lvl="1">
                <a:lnSpc>
                  <a:spcPts val="2799"/>
                </a:lnSpc>
                <a:buFont typeface="Arial"/>
                <a:buChar char="•"/>
              </a:pPr>
              <a:r>
                <a:rPr lang="en-US" sz="1999" spc="119">
                  <a:solidFill>
                    <a:srgbClr val="000000"/>
                  </a:solidFill>
                  <a:latin typeface="DM Sans"/>
                  <a:ea typeface="DM Sans"/>
                  <a:cs typeface="DM Sans"/>
                  <a:sym typeface="DM Sans"/>
                </a:rPr>
                <a:t>Se busca que el administrador pueda monitorear las actividades de los usuarios para garantizar el cumplimiento de las normas. El sistema debe registrar automáticamente las acciones de los usuarios, como inicios de sesión y publicaciones, permitiendo acceder al historial y filtrar actividades específicas. El registro debe ser seguro y cumplir con las normativas de protección de datos. El objetivo es mantener un entorno seguro y conforme a las políticas de la plataforma.</a:t>
              </a:r>
            </a:p>
          </p:txBody>
        </p:sp>
        <p:sp>
          <p:nvSpPr>
            <p:cNvPr name="TextBox 33" id="33"/>
            <p:cNvSpPr txBox="true"/>
            <p:nvPr/>
          </p:nvSpPr>
          <p:spPr>
            <a:xfrm rot="0">
              <a:off x="1076206" y="208540"/>
              <a:ext cx="16163810" cy="450186"/>
            </a:xfrm>
            <a:prstGeom prst="rect">
              <a:avLst/>
            </a:prstGeom>
          </p:spPr>
          <p:txBody>
            <a:bodyPr anchor="t" rtlCol="false" tIns="0" lIns="0" bIns="0" rIns="0">
              <a:spAutoFit/>
            </a:bodyPr>
            <a:lstStyle/>
            <a:p>
              <a:pPr algn="l" marL="0" indent="0" lvl="0">
                <a:lnSpc>
                  <a:spcPts val="2800"/>
                </a:lnSpc>
              </a:pPr>
              <a:r>
                <a:rPr lang="en-US" sz="2000" spc="120">
                  <a:solidFill>
                    <a:srgbClr val="000000"/>
                  </a:solidFill>
                  <a:latin typeface="DM Sans"/>
                  <a:ea typeface="DM Sans"/>
                  <a:cs typeface="DM Sans"/>
                  <a:sym typeface="DM Sans"/>
                </a:rPr>
                <a:t>Registro de Actividades de Usuarios</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97789" t="0" r="-118757" b="-56107"/>
            </a:stretch>
          </a:blipFill>
        </p:spPr>
      </p:sp>
      <p:sp>
        <p:nvSpPr>
          <p:cNvPr name="Freeform 3" id="3"/>
          <p:cNvSpPr/>
          <p:nvPr/>
        </p:nvSpPr>
        <p:spPr>
          <a:xfrm flipH="false" flipV="false" rot="0">
            <a:off x="13659902" y="0"/>
            <a:ext cx="4628098" cy="4114800"/>
          </a:xfrm>
          <a:custGeom>
            <a:avLst/>
            <a:gdLst/>
            <a:ahLst/>
            <a:cxnLst/>
            <a:rect r="r" b="b" t="t" l="l"/>
            <a:pathLst>
              <a:path h="4114800" w="4628098">
                <a:moveTo>
                  <a:pt x="0" y="0"/>
                </a:moveTo>
                <a:lnTo>
                  <a:pt x="4628098" y="0"/>
                </a:lnTo>
                <a:lnTo>
                  <a:pt x="4628098" y="4114800"/>
                </a:lnTo>
                <a:lnTo>
                  <a:pt x="0" y="4114800"/>
                </a:lnTo>
                <a:lnTo>
                  <a:pt x="0" y="0"/>
                </a:lnTo>
                <a:close/>
              </a:path>
            </a:pathLst>
          </a:custGeom>
          <a:blipFill>
            <a:blip r:embed="rId3">
              <a:alphaModFix amt="84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81755" y="2602548"/>
            <a:ext cx="13453605" cy="7075962"/>
          </a:xfrm>
          <a:custGeom>
            <a:avLst/>
            <a:gdLst/>
            <a:ahLst/>
            <a:cxnLst/>
            <a:rect r="r" b="b" t="t" l="l"/>
            <a:pathLst>
              <a:path h="7075962" w="13453605">
                <a:moveTo>
                  <a:pt x="0" y="0"/>
                </a:moveTo>
                <a:lnTo>
                  <a:pt x="13453606" y="0"/>
                </a:lnTo>
                <a:lnTo>
                  <a:pt x="13453606" y="7075961"/>
                </a:lnTo>
                <a:lnTo>
                  <a:pt x="0" y="7075961"/>
                </a:lnTo>
                <a:lnTo>
                  <a:pt x="0" y="0"/>
                </a:lnTo>
                <a:close/>
              </a:path>
            </a:pathLst>
          </a:custGeom>
          <a:blipFill>
            <a:blip r:embed="rId5"/>
            <a:stretch>
              <a:fillRect l="0" t="0" r="0" b="-1218"/>
            </a:stretch>
          </a:blipFill>
        </p:spPr>
      </p:sp>
      <p:sp>
        <p:nvSpPr>
          <p:cNvPr name="TextBox 5" id="5"/>
          <p:cNvSpPr txBox="true"/>
          <p:nvPr/>
        </p:nvSpPr>
        <p:spPr>
          <a:xfrm rot="0">
            <a:off x="1028700" y="1181100"/>
            <a:ext cx="8264809" cy="990600"/>
          </a:xfrm>
          <a:prstGeom prst="rect">
            <a:avLst/>
          </a:prstGeom>
        </p:spPr>
        <p:txBody>
          <a:bodyPr anchor="t" rtlCol="false" tIns="0" lIns="0" bIns="0" rIns="0">
            <a:spAutoFit/>
          </a:bodyPr>
          <a:lstStyle/>
          <a:p>
            <a:pPr algn="l">
              <a:lnSpc>
                <a:spcPts val="7350"/>
              </a:lnSpc>
            </a:pPr>
            <a:r>
              <a:rPr lang="en-US" b="true" sz="7500" spc="-232">
                <a:solidFill>
                  <a:srgbClr val="5D5D5D"/>
                </a:solidFill>
                <a:latin typeface="Roboto Bold"/>
                <a:ea typeface="Roboto Bold"/>
                <a:cs typeface="Roboto Bold"/>
                <a:sym typeface="Roboto Bold"/>
              </a:rPr>
              <a:t>PLATAFORMA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97789" t="0" r="-118757" b="-56107"/>
            </a:stretch>
          </a:blipFill>
        </p:spPr>
      </p:sp>
      <p:sp>
        <p:nvSpPr>
          <p:cNvPr name="TextBox 3" id="3"/>
          <p:cNvSpPr txBox="true"/>
          <p:nvPr/>
        </p:nvSpPr>
        <p:spPr>
          <a:xfrm rot="0">
            <a:off x="3390994" y="3767360"/>
            <a:ext cx="11506012" cy="3157975"/>
          </a:xfrm>
          <a:prstGeom prst="rect">
            <a:avLst/>
          </a:prstGeom>
        </p:spPr>
        <p:txBody>
          <a:bodyPr anchor="t" rtlCol="false" tIns="0" lIns="0" bIns="0" rIns="0">
            <a:spAutoFit/>
          </a:bodyPr>
          <a:lstStyle/>
          <a:p>
            <a:pPr algn="ctr">
              <a:lnSpc>
                <a:spcPts val="12104"/>
              </a:lnSpc>
            </a:pPr>
            <a:r>
              <a:rPr lang="en-US" b="true" sz="12351" spc="-382">
                <a:solidFill>
                  <a:srgbClr val="5D5D5D"/>
                </a:solidFill>
                <a:latin typeface="Roboto Bold"/>
                <a:ea typeface="Roboto Bold"/>
                <a:cs typeface="Roboto Bold"/>
                <a:sym typeface="Roboto Bold"/>
              </a:rPr>
              <a:t>¡MUCHAS GRACIAS!</a:t>
            </a:r>
          </a:p>
        </p:txBody>
      </p:sp>
      <p:sp>
        <p:nvSpPr>
          <p:cNvPr name="Freeform 4" id="4"/>
          <p:cNvSpPr/>
          <p:nvPr/>
        </p:nvSpPr>
        <p:spPr>
          <a:xfrm flipH="false" flipV="false" rot="483666">
            <a:off x="15600339" y="2934380"/>
            <a:ext cx="5375321" cy="10409953"/>
          </a:xfrm>
          <a:custGeom>
            <a:avLst/>
            <a:gdLst/>
            <a:ahLst/>
            <a:cxnLst/>
            <a:rect r="r" b="b" t="t" l="l"/>
            <a:pathLst>
              <a:path h="10409953" w="5375321">
                <a:moveTo>
                  <a:pt x="0" y="0"/>
                </a:moveTo>
                <a:lnTo>
                  <a:pt x="5375322" y="0"/>
                </a:lnTo>
                <a:lnTo>
                  <a:pt x="5375322" y="10409953"/>
                </a:lnTo>
                <a:lnTo>
                  <a:pt x="0" y="104099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449772">
            <a:off x="-2268636" y="-3939641"/>
            <a:ext cx="5788999" cy="11211090"/>
          </a:xfrm>
          <a:custGeom>
            <a:avLst/>
            <a:gdLst/>
            <a:ahLst/>
            <a:cxnLst/>
            <a:rect r="r" b="b" t="t" l="l"/>
            <a:pathLst>
              <a:path h="11211090" w="5788999">
                <a:moveTo>
                  <a:pt x="0" y="0"/>
                </a:moveTo>
                <a:lnTo>
                  <a:pt x="5788999" y="0"/>
                </a:lnTo>
                <a:lnTo>
                  <a:pt x="5788999" y="11211090"/>
                </a:lnTo>
                <a:lnTo>
                  <a:pt x="0" y="112110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5902871">
            <a:off x="-121725" y="5082023"/>
            <a:ext cx="5375321" cy="10409953"/>
          </a:xfrm>
          <a:custGeom>
            <a:avLst/>
            <a:gdLst/>
            <a:ahLst/>
            <a:cxnLst/>
            <a:rect r="r" b="b" t="t" l="l"/>
            <a:pathLst>
              <a:path h="10409953" w="5375321">
                <a:moveTo>
                  <a:pt x="0" y="0"/>
                </a:moveTo>
                <a:lnTo>
                  <a:pt x="5375322" y="0"/>
                </a:lnTo>
                <a:lnTo>
                  <a:pt x="5375322" y="10409954"/>
                </a:lnTo>
                <a:lnTo>
                  <a:pt x="0" y="104099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6280469">
            <a:off x="11816455" y="-5675713"/>
            <a:ext cx="5861464" cy="11351426"/>
          </a:xfrm>
          <a:custGeom>
            <a:avLst/>
            <a:gdLst/>
            <a:ahLst/>
            <a:cxnLst/>
            <a:rect r="r" b="b" t="t" l="l"/>
            <a:pathLst>
              <a:path h="11351426" w="5861464">
                <a:moveTo>
                  <a:pt x="0" y="0"/>
                </a:moveTo>
                <a:lnTo>
                  <a:pt x="5861464" y="0"/>
                </a:lnTo>
                <a:lnTo>
                  <a:pt x="5861464" y="11351426"/>
                </a:lnTo>
                <a:lnTo>
                  <a:pt x="0" y="1135142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3829848" y="-8765060"/>
            <a:ext cx="6770644" cy="10430964"/>
          </a:xfrm>
          <a:custGeom>
            <a:avLst/>
            <a:gdLst/>
            <a:ahLst/>
            <a:cxnLst/>
            <a:rect r="r" b="b" t="t" l="l"/>
            <a:pathLst>
              <a:path h="10430964" w="6770644">
                <a:moveTo>
                  <a:pt x="0" y="0"/>
                </a:moveTo>
                <a:lnTo>
                  <a:pt x="6770644" y="0"/>
                </a:lnTo>
                <a:lnTo>
                  <a:pt x="6770644" y="10430964"/>
                </a:lnTo>
                <a:lnTo>
                  <a:pt x="0" y="1043096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3011246">
            <a:off x="7772559" y="7259944"/>
            <a:ext cx="9006740" cy="13875930"/>
          </a:xfrm>
          <a:custGeom>
            <a:avLst/>
            <a:gdLst/>
            <a:ahLst/>
            <a:cxnLst/>
            <a:rect r="r" b="b" t="t" l="l"/>
            <a:pathLst>
              <a:path h="13875930" w="9006740">
                <a:moveTo>
                  <a:pt x="0" y="0"/>
                </a:moveTo>
                <a:lnTo>
                  <a:pt x="9006740" y="0"/>
                </a:lnTo>
                <a:lnTo>
                  <a:pt x="9006740" y="13875930"/>
                </a:lnTo>
                <a:lnTo>
                  <a:pt x="0" y="1387593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0" id="10"/>
          <p:cNvSpPr/>
          <p:nvPr/>
        </p:nvSpPr>
        <p:spPr>
          <a:xfrm flipH="false" flipV="false" rot="0">
            <a:off x="242431" y="6737711"/>
            <a:ext cx="6297126" cy="3549289"/>
          </a:xfrm>
          <a:custGeom>
            <a:avLst/>
            <a:gdLst/>
            <a:ahLst/>
            <a:cxnLst/>
            <a:rect r="r" b="b" t="t" l="l"/>
            <a:pathLst>
              <a:path h="3549289" w="6297126">
                <a:moveTo>
                  <a:pt x="0" y="0"/>
                </a:moveTo>
                <a:lnTo>
                  <a:pt x="6297126" y="0"/>
                </a:lnTo>
                <a:lnTo>
                  <a:pt x="6297126" y="3549289"/>
                </a:lnTo>
                <a:lnTo>
                  <a:pt x="0" y="3549289"/>
                </a:lnTo>
                <a:lnTo>
                  <a:pt x="0" y="0"/>
                </a:lnTo>
                <a:close/>
              </a:path>
            </a:pathLst>
          </a:custGeom>
          <a:blipFill>
            <a:blip r:embed="rId15">
              <a:alphaModFix amt="84000"/>
              <a:extLst>
                <a:ext uri="{96DAC541-7B7A-43D3-8B79-37D633B846F1}">
                  <asvg:svgBlip xmlns:asvg="http://schemas.microsoft.com/office/drawing/2016/SVG/main" r:embed="rId16"/>
                </a:ext>
              </a:extLst>
            </a:blip>
            <a:stretch>
              <a:fillRect l="0" t="0" r="0" b="0"/>
            </a:stretch>
          </a:blipFill>
        </p:spPr>
      </p:sp>
      <p:sp>
        <p:nvSpPr>
          <p:cNvPr name="Freeform 11" id="11"/>
          <p:cNvSpPr/>
          <p:nvPr/>
        </p:nvSpPr>
        <p:spPr>
          <a:xfrm flipH="false" flipV="false" rot="0">
            <a:off x="15256797" y="0"/>
            <a:ext cx="2625991" cy="4114800"/>
          </a:xfrm>
          <a:custGeom>
            <a:avLst/>
            <a:gdLst/>
            <a:ahLst/>
            <a:cxnLst/>
            <a:rect r="r" b="b" t="t" l="l"/>
            <a:pathLst>
              <a:path h="4114800" w="2625991">
                <a:moveTo>
                  <a:pt x="0" y="0"/>
                </a:moveTo>
                <a:lnTo>
                  <a:pt x="2625990" y="0"/>
                </a:lnTo>
                <a:lnTo>
                  <a:pt x="2625990" y="4114800"/>
                </a:lnTo>
                <a:lnTo>
                  <a:pt x="0" y="4114800"/>
                </a:lnTo>
                <a:lnTo>
                  <a:pt x="0" y="0"/>
                </a:lnTo>
                <a:close/>
              </a:path>
            </a:pathLst>
          </a:custGeom>
          <a:blipFill>
            <a:blip r:embed="rId17">
              <a:alphaModFix amt="84000"/>
              <a:extLst>
                <a:ext uri="{96DAC541-7B7A-43D3-8B79-37D633B846F1}">
                  <asvg:svgBlip xmlns:asvg="http://schemas.microsoft.com/office/drawing/2016/SVG/main" r:embed="rId18"/>
                </a:ext>
              </a:extLst>
            </a:blip>
            <a:stretch>
              <a:fillRect l="0" t="0" r="0" b="0"/>
            </a:stretch>
          </a:blipFill>
        </p:spPr>
      </p:sp>
      <p:sp>
        <p:nvSpPr>
          <p:cNvPr name="Freeform 12" id="12"/>
          <p:cNvSpPr/>
          <p:nvPr/>
        </p:nvSpPr>
        <p:spPr>
          <a:xfrm flipH="true" flipV="true" rot="-3396417">
            <a:off x="-1315801" y="-2606309"/>
            <a:ext cx="4476878" cy="5823581"/>
          </a:xfrm>
          <a:custGeom>
            <a:avLst/>
            <a:gdLst/>
            <a:ahLst/>
            <a:cxnLst/>
            <a:rect r="r" b="b" t="t" l="l"/>
            <a:pathLst>
              <a:path h="5823581" w="4476878">
                <a:moveTo>
                  <a:pt x="4476878" y="5823581"/>
                </a:moveTo>
                <a:lnTo>
                  <a:pt x="0" y="5823581"/>
                </a:lnTo>
                <a:lnTo>
                  <a:pt x="0" y="0"/>
                </a:lnTo>
                <a:lnTo>
                  <a:pt x="4476878" y="0"/>
                </a:lnTo>
                <a:lnTo>
                  <a:pt x="4476878" y="5823581"/>
                </a:lnTo>
                <a:close/>
              </a:path>
            </a:pathLst>
          </a:custGeom>
          <a:blipFill>
            <a:blip r:embed="rId19">
              <a:alphaModFix amt="59000"/>
            </a:blip>
            <a:stretch>
              <a:fillRect l="0" t="0" r="0" b="0"/>
            </a:stretch>
          </a:blipFill>
        </p:spPr>
      </p:sp>
      <p:sp>
        <p:nvSpPr>
          <p:cNvPr name="Freeform 13" id="13"/>
          <p:cNvSpPr/>
          <p:nvPr/>
        </p:nvSpPr>
        <p:spPr>
          <a:xfrm flipH="true" flipV="true" rot="-3396417">
            <a:off x="14986624" y="6395081"/>
            <a:ext cx="4630843" cy="6023861"/>
          </a:xfrm>
          <a:custGeom>
            <a:avLst/>
            <a:gdLst/>
            <a:ahLst/>
            <a:cxnLst/>
            <a:rect r="r" b="b" t="t" l="l"/>
            <a:pathLst>
              <a:path h="6023861" w="4630843">
                <a:moveTo>
                  <a:pt x="4630844" y="6023861"/>
                </a:moveTo>
                <a:lnTo>
                  <a:pt x="0" y="6023861"/>
                </a:lnTo>
                <a:lnTo>
                  <a:pt x="0" y="0"/>
                </a:lnTo>
                <a:lnTo>
                  <a:pt x="4630844" y="0"/>
                </a:lnTo>
                <a:lnTo>
                  <a:pt x="4630844" y="6023861"/>
                </a:lnTo>
                <a:close/>
              </a:path>
            </a:pathLst>
          </a:custGeom>
          <a:blipFill>
            <a:blip r:embed="rId19">
              <a:alphaModFix amt="59000"/>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97789" t="0" r="-118757" b="-56107"/>
            </a:stretch>
          </a:blipFill>
        </p:spPr>
      </p:sp>
      <p:sp>
        <p:nvSpPr>
          <p:cNvPr name="Freeform 3" id="3"/>
          <p:cNvSpPr/>
          <p:nvPr/>
        </p:nvSpPr>
        <p:spPr>
          <a:xfrm flipH="false" flipV="false" rot="642008">
            <a:off x="215955" y="221532"/>
            <a:ext cx="2693983" cy="3285345"/>
          </a:xfrm>
          <a:custGeom>
            <a:avLst/>
            <a:gdLst/>
            <a:ahLst/>
            <a:cxnLst/>
            <a:rect r="r" b="b" t="t" l="l"/>
            <a:pathLst>
              <a:path h="3285345" w="2693983">
                <a:moveTo>
                  <a:pt x="0" y="0"/>
                </a:moveTo>
                <a:lnTo>
                  <a:pt x="2693983" y="0"/>
                </a:lnTo>
                <a:lnTo>
                  <a:pt x="2693983" y="3285345"/>
                </a:lnTo>
                <a:lnTo>
                  <a:pt x="0" y="32853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pic>
        <p:nvPicPr>
          <p:cNvPr name="Picture 4" id="4"/>
          <p:cNvPicPr>
            <a:picLocks noChangeAspect="true"/>
          </p:cNvPicPr>
          <p:nvPr/>
        </p:nvPicPr>
        <p:blipFill>
          <a:blip r:embed="rId5"/>
          <a:srcRect l="0" t="0" r="0" b="0"/>
          <a:stretch>
            <a:fillRect/>
          </a:stretch>
        </p:blipFill>
        <p:spPr>
          <a:xfrm flipH="false" flipV="false" rot="0">
            <a:off x="11822300" y="4993824"/>
            <a:ext cx="6119279" cy="5293176"/>
          </a:xfrm>
          <a:prstGeom prst="rect">
            <a:avLst/>
          </a:prstGeom>
        </p:spPr>
      </p:pic>
      <p:sp>
        <p:nvSpPr>
          <p:cNvPr name="TextBox 5" id="5"/>
          <p:cNvSpPr txBox="true"/>
          <p:nvPr/>
        </p:nvSpPr>
        <p:spPr>
          <a:xfrm rot="0">
            <a:off x="3191511" y="1250886"/>
            <a:ext cx="13159436" cy="1924050"/>
          </a:xfrm>
          <a:prstGeom prst="rect">
            <a:avLst/>
          </a:prstGeom>
        </p:spPr>
        <p:txBody>
          <a:bodyPr anchor="t" rtlCol="false" tIns="0" lIns="0" bIns="0" rIns="0">
            <a:spAutoFit/>
          </a:bodyPr>
          <a:lstStyle/>
          <a:p>
            <a:pPr algn="l">
              <a:lnSpc>
                <a:spcPts val="7350"/>
              </a:lnSpc>
            </a:pPr>
            <a:r>
              <a:rPr lang="en-US" b="true" sz="7500" spc="-232">
                <a:solidFill>
                  <a:srgbClr val="5D5D5D"/>
                </a:solidFill>
                <a:latin typeface="Roboto Bold"/>
                <a:ea typeface="Roboto Bold"/>
                <a:cs typeface="Roboto Bold"/>
                <a:sym typeface="Roboto Bold"/>
              </a:rPr>
              <a:t>OBJETIVOS Y VISIÓN DEL PROYECTO</a:t>
            </a:r>
          </a:p>
        </p:txBody>
      </p:sp>
      <p:sp>
        <p:nvSpPr>
          <p:cNvPr name="TextBox 6" id="6"/>
          <p:cNvSpPr txBox="true"/>
          <p:nvPr/>
        </p:nvSpPr>
        <p:spPr>
          <a:xfrm rot="0">
            <a:off x="1819921" y="4665633"/>
            <a:ext cx="8431006" cy="3965069"/>
          </a:xfrm>
          <a:prstGeom prst="rect">
            <a:avLst/>
          </a:prstGeom>
        </p:spPr>
        <p:txBody>
          <a:bodyPr anchor="t" rtlCol="false" tIns="0" lIns="0" bIns="0" rIns="0">
            <a:spAutoFit/>
          </a:bodyPr>
          <a:lstStyle/>
          <a:p>
            <a:pPr algn="l">
              <a:lnSpc>
                <a:spcPts val="3955"/>
              </a:lnSpc>
            </a:pPr>
            <a:r>
              <a:rPr lang="en-US" sz="2747">
                <a:solidFill>
                  <a:srgbClr val="33312E"/>
                </a:solidFill>
                <a:latin typeface="DM Sans"/>
                <a:ea typeface="DM Sans"/>
                <a:cs typeface="DM Sans"/>
                <a:sym typeface="DM Sans"/>
              </a:rPr>
              <a:t>El objetivo del proyecto es crear una plataforma digital que facilite la lectura y creación de libros con traducción automática en tiempo real, promoviendo la interacción global y mejorando la industria editorial. La visión es desarrollar un sistema de traducción automática e inmediata que optimice la accesibilidad global del contenido y asegure la seguridad y privacidad del usuario.</a:t>
            </a:r>
          </a:p>
        </p:txBody>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97789" t="0" r="-118757" b="-56107"/>
            </a:stretch>
          </a:blipFill>
        </p:spPr>
      </p:sp>
      <p:sp>
        <p:nvSpPr>
          <p:cNvPr name="Freeform 3" id="3"/>
          <p:cNvSpPr/>
          <p:nvPr/>
        </p:nvSpPr>
        <p:spPr>
          <a:xfrm flipH="false" flipV="false" rot="642008">
            <a:off x="215955" y="221532"/>
            <a:ext cx="2693983" cy="3285345"/>
          </a:xfrm>
          <a:custGeom>
            <a:avLst/>
            <a:gdLst/>
            <a:ahLst/>
            <a:cxnLst/>
            <a:rect r="r" b="b" t="t" l="l"/>
            <a:pathLst>
              <a:path h="3285345" w="2693983">
                <a:moveTo>
                  <a:pt x="0" y="0"/>
                </a:moveTo>
                <a:lnTo>
                  <a:pt x="2693983" y="0"/>
                </a:lnTo>
                <a:lnTo>
                  <a:pt x="2693983" y="3285345"/>
                </a:lnTo>
                <a:lnTo>
                  <a:pt x="0" y="32853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pic>
        <p:nvPicPr>
          <p:cNvPr name="Picture 4" id="4"/>
          <p:cNvPicPr>
            <a:picLocks noChangeAspect="true"/>
          </p:cNvPicPr>
          <p:nvPr/>
        </p:nvPicPr>
        <p:blipFill>
          <a:blip r:embed="rId5"/>
          <a:srcRect l="0" t="0" r="0" b="0"/>
          <a:stretch>
            <a:fillRect/>
          </a:stretch>
        </p:blipFill>
        <p:spPr>
          <a:xfrm flipH="false" flipV="false" rot="0">
            <a:off x="11730451" y="4993824"/>
            <a:ext cx="6119279" cy="5293176"/>
          </a:xfrm>
          <a:prstGeom prst="rect">
            <a:avLst/>
          </a:prstGeom>
        </p:spPr>
      </p:pic>
      <p:sp>
        <p:nvSpPr>
          <p:cNvPr name="TextBox 5" id="5"/>
          <p:cNvSpPr txBox="true"/>
          <p:nvPr/>
        </p:nvSpPr>
        <p:spPr>
          <a:xfrm rot="0">
            <a:off x="3191511" y="1250886"/>
            <a:ext cx="13159436" cy="990600"/>
          </a:xfrm>
          <a:prstGeom prst="rect">
            <a:avLst/>
          </a:prstGeom>
        </p:spPr>
        <p:txBody>
          <a:bodyPr anchor="t" rtlCol="false" tIns="0" lIns="0" bIns="0" rIns="0">
            <a:spAutoFit/>
          </a:bodyPr>
          <a:lstStyle/>
          <a:p>
            <a:pPr algn="l">
              <a:lnSpc>
                <a:spcPts val="7350"/>
              </a:lnSpc>
            </a:pPr>
            <a:r>
              <a:rPr lang="en-US" b="true" sz="7500" spc="-232">
                <a:solidFill>
                  <a:srgbClr val="5D5D5D"/>
                </a:solidFill>
                <a:latin typeface="Roboto Bold"/>
                <a:ea typeface="Roboto Bold"/>
                <a:cs typeface="Roboto Bold"/>
                <a:sym typeface="Roboto Bold"/>
              </a:rPr>
              <a:t>METODOLOGIA</a:t>
            </a:r>
          </a:p>
        </p:txBody>
      </p:sp>
      <p:sp>
        <p:nvSpPr>
          <p:cNvPr name="TextBox 6" id="6"/>
          <p:cNvSpPr txBox="true"/>
          <p:nvPr/>
        </p:nvSpPr>
        <p:spPr>
          <a:xfrm rot="0">
            <a:off x="1028700" y="3671260"/>
            <a:ext cx="10375143" cy="6289929"/>
          </a:xfrm>
          <a:prstGeom prst="rect">
            <a:avLst/>
          </a:prstGeom>
        </p:spPr>
        <p:txBody>
          <a:bodyPr anchor="t" rtlCol="false" tIns="0" lIns="0" bIns="0" rIns="0">
            <a:spAutoFit/>
          </a:bodyPr>
          <a:lstStyle/>
          <a:p>
            <a:pPr algn="l">
              <a:lnSpc>
                <a:spcPts val="3887"/>
              </a:lnSpc>
            </a:pPr>
            <a:r>
              <a:rPr lang="en-US" sz="2700">
                <a:solidFill>
                  <a:srgbClr val="33312E"/>
                </a:solidFill>
                <a:latin typeface="DM Sans"/>
                <a:ea typeface="DM Sans"/>
                <a:cs typeface="DM Sans"/>
                <a:sym typeface="DM Sans"/>
              </a:rPr>
              <a:t>La metodología del Proyecto APT combina enfoques tradicionales y ágiles, estructurada en varias fases:</a:t>
            </a:r>
          </a:p>
          <a:p>
            <a:pPr algn="l" marL="582930" indent="-291465" lvl="1">
              <a:lnSpc>
                <a:spcPts val="3887"/>
              </a:lnSpc>
              <a:buAutoNum type="arabicPeriod" startAt="1"/>
            </a:pPr>
            <a:r>
              <a:rPr lang="en-US" sz="2700">
                <a:solidFill>
                  <a:srgbClr val="33312E"/>
                </a:solidFill>
                <a:latin typeface="DM Sans"/>
                <a:ea typeface="DM Sans"/>
                <a:cs typeface="DM Sans"/>
                <a:sym typeface="DM Sans"/>
              </a:rPr>
              <a:t>Preparación (Sprint 0): Se configuran los requisitos y el entorno de desarrollo.</a:t>
            </a:r>
          </a:p>
          <a:p>
            <a:pPr algn="l" marL="582930" indent="-291465" lvl="1">
              <a:lnSpc>
                <a:spcPts val="3887"/>
              </a:lnSpc>
              <a:buAutoNum type="arabicPeriod" startAt="1"/>
            </a:pPr>
            <a:r>
              <a:rPr lang="en-US" sz="2700">
                <a:solidFill>
                  <a:srgbClr val="33312E"/>
                </a:solidFill>
                <a:latin typeface="DM Sans"/>
                <a:ea typeface="DM Sans"/>
                <a:cs typeface="DM Sans"/>
                <a:sym typeface="DM Sans"/>
              </a:rPr>
              <a:t>Desarrollo Iterativo (Sprints 2-4): Se desarrollan el back-end, front-end y se integran funcionalidades principales y servicios externos.</a:t>
            </a:r>
          </a:p>
          <a:p>
            <a:pPr algn="l" marL="582930" indent="-291465" lvl="1">
              <a:lnSpc>
                <a:spcPts val="3887"/>
              </a:lnSpc>
              <a:buAutoNum type="arabicPeriod" startAt="1"/>
            </a:pPr>
            <a:r>
              <a:rPr lang="en-US" sz="2700">
                <a:solidFill>
                  <a:srgbClr val="33312E"/>
                </a:solidFill>
                <a:latin typeface="DM Sans"/>
                <a:ea typeface="DM Sans"/>
                <a:cs typeface="DM Sans"/>
                <a:sym typeface="DM Sans"/>
              </a:rPr>
              <a:t>Pruebas (Sprint 5): Se realizan pruebas exhaustivas e integración continua.</a:t>
            </a:r>
          </a:p>
          <a:p>
            <a:pPr algn="l" marL="582930" indent="-291465" lvl="1">
              <a:lnSpc>
                <a:spcPts val="3887"/>
              </a:lnSpc>
              <a:buAutoNum type="arabicPeriod" startAt="1"/>
            </a:pPr>
            <a:r>
              <a:rPr lang="en-US" sz="2700">
                <a:solidFill>
                  <a:srgbClr val="33312E"/>
                </a:solidFill>
                <a:latin typeface="DM Sans"/>
                <a:ea typeface="DM Sans"/>
                <a:cs typeface="DM Sans"/>
                <a:sym typeface="DM Sans"/>
              </a:rPr>
              <a:t>Revisión (Sprint 7): Se evalúa el proyecto, se obtienen comentarios y se planifican mejoras.</a:t>
            </a:r>
          </a:p>
          <a:p>
            <a:pPr algn="l">
              <a:lnSpc>
                <a:spcPts val="3887"/>
              </a:lnSpc>
            </a:pPr>
            <a:r>
              <a:rPr lang="en-US" sz="2700">
                <a:solidFill>
                  <a:srgbClr val="33312E"/>
                </a:solidFill>
                <a:latin typeface="DM Sans"/>
                <a:ea typeface="DM Sans"/>
                <a:cs typeface="DM Sans"/>
                <a:sym typeface="DM Sans"/>
              </a:rPr>
              <a:t>Este enfoque asegura adaptación, calidad y mejora continua del producto.</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97789" t="0" r="-118757" b="-56107"/>
            </a:stretch>
          </a:blipFill>
        </p:spPr>
      </p:sp>
      <p:sp>
        <p:nvSpPr>
          <p:cNvPr name="Freeform 3" id="3"/>
          <p:cNvSpPr/>
          <p:nvPr/>
        </p:nvSpPr>
        <p:spPr>
          <a:xfrm flipH="false" flipV="false" rot="0">
            <a:off x="562241" y="885645"/>
            <a:ext cx="4167845" cy="4114800"/>
          </a:xfrm>
          <a:custGeom>
            <a:avLst/>
            <a:gdLst/>
            <a:ahLst/>
            <a:cxnLst/>
            <a:rect r="r" b="b" t="t" l="l"/>
            <a:pathLst>
              <a:path h="4114800" w="4167845">
                <a:moveTo>
                  <a:pt x="0" y="0"/>
                </a:moveTo>
                <a:lnTo>
                  <a:pt x="4167845" y="0"/>
                </a:lnTo>
                <a:lnTo>
                  <a:pt x="4167845" y="4114800"/>
                </a:lnTo>
                <a:lnTo>
                  <a:pt x="0" y="4114800"/>
                </a:lnTo>
                <a:lnTo>
                  <a:pt x="0" y="0"/>
                </a:lnTo>
                <a:close/>
              </a:path>
            </a:pathLst>
          </a:custGeom>
          <a:blipFill>
            <a:blip r:embed="rId3">
              <a:alphaModFix amt="84000"/>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28700" y="6211699"/>
            <a:ext cx="16230600" cy="3850845"/>
            <a:chOff x="0" y="0"/>
            <a:chExt cx="21640800" cy="5134461"/>
          </a:xfrm>
        </p:grpSpPr>
        <p:grpSp>
          <p:nvGrpSpPr>
            <p:cNvPr name="Group 5" id="5"/>
            <p:cNvGrpSpPr/>
            <p:nvPr/>
          </p:nvGrpSpPr>
          <p:grpSpPr>
            <a:xfrm rot="0">
              <a:off x="5432931" y="0"/>
              <a:ext cx="5336503" cy="5134461"/>
              <a:chOff x="0" y="0"/>
              <a:chExt cx="1864975" cy="1794366"/>
            </a:xfrm>
          </p:grpSpPr>
          <p:sp>
            <p:nvSpPr>
              <p:cNvPr name="Freeform 6" id="6"/>
              <p:cNvSpPr/>
              <p:nvPr/>
            </p:nvSpPr>
            <p:spPr>
              <a:xfrm flipH="false" flipV="false" rot="0">
                <a:off x="0" y="0"/>
                <a:ext cx="1864975" cy="1794366"/>
              </a:xfrm>
              <a:custGeom>
                <a:avLst/>
                <a:gdLst/>
                <a:ahLst/>
                <a:cxnLst/>
                <a:rect r="r" b="b" t="t" l="l"/>
                <a:pathLst>
                  <a:path h="1794366" w="1864975">
                    <a:moveTo>
                      <a:pt x="32370" y="0"/>
                    </a:moveTo>
                    <a:lnTo>
                      <a:pt x="1832605" y="0"/>
                    </a:lnTo>
                    <a:cubicBezTo>
                      <a:pt x="1850482" y="0"/>
                      <a:pt x="1864975" y="14493"/>
                      <a:pt x="1864975" y="32370"/>
                    </a:cubicBezTo>
                    <a:lnTo>
                      <a:pt x="1864975" y="1761996"/>
                    </a:lnTo>
                    <a:cubicBezTo>
                      <a:pt x="1864975" y="1779873"/>
                      <a:pt x="1850482" y="1794366"/>
                      <a:pt x="1832605" y="1794366"/>
                    </a:cubicBezTo>
                    <a:lnTo>
                      <a:pt x="32370" y="1794366"/>
                    </a:lnTo>
                    <a:cubicBezTo>
                      <a:pt x="14493" y="1794366"/>
                      <a:pt x="0" y="1779873"/>
                      <a:pt x="0" y="1761996"/>
                    </a:cubicBezTo>
                    <a:lnTo>
                      <a:pt x="0" y="32370"/>
                    </a:lnTo>
                    <a:cubicBezTo>
                      <a:pt x="0" y="14493"/>
                      <a:pt x="14493" y="0"/>
                      <a:pt x="32370" y="0"/>
                    </a:cubicBezTo>
                    <a:close/>
                  </a:path>
                </a:pathLst>
              </a:custGeom>
              <a:solidFill>
                <a:srgbClr val="D3E4EB"/>
              </a:solidFill>
            </p:spPr>
          </p:sp>
          <p:sp>
            <p:nvSpPr>
              <p:cNvPr name="TextBox 7" id="7"/>
              <p:cNvSpPr txBox="true"/>
              <p:nvPr/>
            </p:nvSpPr>
            <p:spPr>
              <a:xfrm>
                <a:off x="0" y="95250"/>
                <a:ext cx="1864975" cy="1699116"/>
              </a:xfrm>
              <a:prstGeom prst="rect">
                <a:avLst/>
              </a:prstGeom>
            </p:spPr>
            <p:txBody>
              <a:bodyPr anchor="ctr" rtlCol="false" tIns="50800" lIns="50800" bIns="50800" rIns="50800"/>
              <a:lstStyle/>
              <a:p>
                <a:pPr algn="ctr">
                  <a:lnSpc>
                    <a:spcPts val="1925"/>
                  </a:lnSpc>
                </a:pPr>
              </a:p>
            </p:txBody>
          </p:sp>
        </p:grpSp>
        <p:grpSp>
          <p:nvGrpSpPr>
            <p:cNvPr name="Group 8" id="8"/>
            <p:cNvGrpSpPr/>
            <p:nvPr/>
          </p:nvGrpSpPr>
          <p:grpSpPr>
            <a:xfrm rot="0">
              <a:off x="0" y="0"/>
              <a:ext cx="5336503" cy="5134461"/>
              <a:chOff x="0" y="0"/>
              <a:chExt cx="1864975" cy="1794366"/>
            </a:xfrm>
          </p:grpSpPr>
          <p:sp>
            <p:nvSpPr>
              <p:cNvPr name="Freeform 9" id="9"/>
              <p:cNvSpPr/>
              <p:nvPr/>
            </p:nvSpPr>
            <p:spPr>
              <a:xfrm flipH="false" flipV="false" rot="0">
                <a:off x="0" y="0"/>
                <a:ext cx="1864975" cy="1794366"/>
              </a:xfrm>
              <a:custGeom>
                <a:avLst/>
                <a:gdLst/>
                <a:ahLst/>
                <a:cxnLst/>
                <a:rect r="r" b="b" t="t" l="l"/>
                <a:pathLst>
                  <a:path h="1794366" w="1864975">
                    <a:moveTo>
                      <a:pt x="32370" y="0"/>
                    </a:moveTo>
                    <a:lnTo>
                      <a:pt x="1832605" y="0"/>
                    </a:lnTo>
                    <a:cubicBezTo>
                      <a:pt x="1850482" y="0"/>
                      <a:pt x="1864975" y="14493"/>
                      <a:pt x="1864975" y="32370"/>
                    </a:cubicBezTo>
                    <a:lnTo>
                      <a:pt x="1864975" y="1761996"/>
                    </a:lnTo>
                    <a:cubicBezTo>
                      <a:pt x="1864975" y="1779873"/>
                      <a:pt x="1850482" y="1794366"/>
                      <a:pt x="1832605" y="1794366"/>
                    </a:cubicBezTo>
                    <a:lnTo>
                      <a:pt x="32370" y="1794366"/>
                    </a:lnTo>
                    <a:cubicBezTo>
                      <a:pt x="14493" y="1794366"/>
                      <a:pt x="0" y="1779873"/>
                      <a:pt x="0" y="1761996"/>
                    </a:cubicBezTo>
                    <a:lnTo>
                      <a:pt x="0" y="32370"/>
                    </a:lnTo>
                    <a:cubicBezTo>
                      <a:pt x="0" y="14493"/>
                      <a:pt x="14493" y="0"/>
                      <a:pt x="32370" y="0"/>
                    </a:cubicBezTo>
                    <a:close/>
                  </a:path>
                </a:pathLst>
              </a:custGeom>
              <a:solidFill>
                <a:srgbClr val="FFE5E1"/>
              </a:solidFill>
            </p:spPr>
          </p:sp>
          <p:sp>
            <p:nvSpPr>
              <p:cNvPr name="TextBox 10" id="10"/>
              <p:cNvSpPr txBox="true"/>
              <p:nvPr/>
            </p:nvSpPr>
            <p:spPr>
              <a:xfrm>
                <a:off x="0" y="95250"/>
                <a:ext cx="1864975" cy="1699116"/>
              </a:xfrm>
              <a:prstGeom prst="rect">
                <a:avLst/>
              </a:prstGeom>
            </p:spPr>
            <p:txBody>
              <a:bodyPr anchor="ctr" rtlCol="false" tIns="50800" lIns="50800" bIns="50800" rIns="50800"/>
              <a:lstStyle/>
              <a:p>
                <a:pPr algn="ctr">
                  <a:lnSpc>
                    <a:spcPts val="1925"/>
                  </a:lnSpc>
                </a:pPr>
              </a:p>
            </p:txBody>
          </p:sp>
        </p:grpSp>
        <p:grpSp>
          <p:nvGrpSpPr>
            <p:cNvPr name="Group 11" id="11"/>
            <p:cNvGrpSpPr/>
            <p:nvPr/>
          </p:nvGrpSpPr>
          <p:grpSpPr>
            <a:xfrm rot="0">
              <a:off x="10868614" y="0"/>
              <a:ext cx="5336503" cy="5134461"/>
              <a:chOff x="0" y="0"/>
              <a:chExt cx="1864975" cy="1794366"/>
            </a:xfrm>
          </p:grpSpPr>
          <p:sp>
            <p:nvSpPr>
              <p:cNvPr name="Freeform 12" id="12"/>
              <p:cNvSpPr/>
              <p:nvPr/>
            </p:nvSpPr>
            <p:spPr>
              <a:xfrm flipH="false" flipV="false" rot="0">
                <a:off x="0" y="0"/>
                <a:ext cx="1864975" cy="1794366"/>
              </a:xfrm>
              <a:custGeom>
                <a:avLst/>
                <a:gdLst/>
                <a:ahLst/>
                <a:cxnLst/>
                <a:rect r="r" b="b" t="t" l="l"/>
                <a:pathLst>
                  <a:path h="1794366" w="1864975">
                    <a:moveTo>
                      <a:pt x="32370" y="0"/>
                    </a:moveTo>
                    <a:lnTo>
                      <a:pt x="1832605" y="0"/>
                    </a:lnTo>
                    <a:cubicBezTo>
                      <a:pt x="1850482" y="0"/>
                      <a:pt x="1864975" y="14493"/>
                      <a:pt x="1864975" y="32370"/>
                    </a:cubicBezTo>
                    <a:lnTo>
                      <a:pt x="1864975" y="1761996"/>
                    </a:lnTo>
                    <a:cubicBezTo>
                      <a:pt x="1864975" y="1779873"/>
                      <a:pt x="1850482" y="1794366"/>
                      <a:pt x="1832605" y="1794366"/>
                    </a:cubicBezTo>
                    <a:lnTo>
                      <a:pt x="32370" y="1794366"/>
                    </a:lnTo>
                    <a:cubicBezTo>
                      <a:pt x="14493" y="1794366"/>
                      <a:pt x="0" y="1779873"/>
                      <a:pt x="0" y="1761996"/>
                    </a:cubicBezTo>
                    <a:lnTo>
                      <a:pt x="0" y="32370"/>
                    </a:lnTo>
                    <a:cubicBezTo>
                      <a:pt x="0" y="14493"/>
                      <a:pt x="14493" y="0"/>
                      <a:pt x="32370" y="0"/>
                    </a:cubicBezTo>
                    <a:close/>
                  </a:path>
                </a:pathLst>
              </a:custGeom>
              <a:solidFill>
                <a:srgbClr val="F5CEC7"/>
              </a:solidFill>
            </p:spPr>
          </p:sp>
          <p:sp>
            <p:nvSpPr>
              <p:cNvPr name="TextBox 13" id="13"/>
              <p:cNvSpPr txBox="true"/>
              <p:nvPr/>
            </p:nvSpPr>
            <p:spPr>
              <a:xfrm>
                <a:off x="0" y="95250"/>
                <a:ext cx="1864975" cy="1699116"/>
              </a:xfrm>
              <a:prstGeom prst="rect">
                <a:avLst/>
              </a:prstGeom>
            </p:spPr>
            <p:txBody>
              <a:bodyPr anchor="ctr" rtlCol="false" tIns="50800" lIns="50800" bIns="50800" rIns="50800"/>
              <a:lstStyle/>
              <a:p>
                <a:pPr algn="ctr">
                  <a:lnSpc>
                    <a:spcPts val="1925"/>
                  </a:lnSpc>
                </a:pPr>
              </a:p>
            </p:txBody>
          </p:sp>
        </p:grpSp>
        <p:grpSp>
          <p:nvGrpSpPr>
            <p:cNvPr name="Group 14" id="14"/>
            <p:cNvGrpSpPr/>
            <p:nvPr/>
          </p:nvGrpSpPr>
          <p:grpSpPr>
            <a:xfrm rot="0">
              <a:off x="16304297" y="0"/>
              <a:ext cx="5336503" cy="5134461"/>
              <a:chOff x="0" y="0"/>
              <a:chExt cx="1864975" cy="1794366"/>
            </a:xfrm>
          </p:grpSpPr>
          <p:sp>
            <p:nvSpPr>
              <p:cNvPr name="Freeform 15" id="15"/>
              <p:cNvSpPr/>
              <p:nvPr/>
            </p:nvSpPr>
            <p:spPr>
              <a:xfrm flipH="false" flipV="false" rot="0">
                <a:off x="0" y="0"/>
                <a:ext cx="1864975" cy="1794366"/>
              </a:xfrm>
              <a:custGeom>
                <a:avLst/>
                <a:gdLst/>
                <a:ahLst/>
                <a:cxnLst/>
                <a:rect r="r" b="b" t="t" l="l"/>
                <a:pathLst>
                  <a:path h="1794366" w="1864975">
                    <a:moveTo>
                      <a:pt x="32370" y="0"/>
                    </a:moveTo>
                    <a:lnTo>
                      <a:pt x="1832605" y="0"/>
                    </a:lnTo>
                    <a:cubicBezTo>
                      <a:pt x="1850482" y="0"/>
                      <a:pt x="1864975" y="14493"/>
                      <a:pt x="1864975" y="32370"/>
                    </a:cubicBezTo>
                    <a:lnTo>
                      <a:pt x="1864975" y="1761996"/>
                    </a:lnTo>
                    <a:cubicBezTo>
                      <a:pt x="1864975" y="1779873"/>
                      <a:pt x="1850482" y="1794366"/>
                      <a:pt x="1832605" y="1794366"/>
                    </a:cubicBezTo>
                    <a:lnTo>
                      <a:pt x="32370" y="1794366"/>
                    </a:lnTo>
                    <a:cubicBezTo>
                      <a:pt x="14493" y="1794366"/>
                      <a:pt x="0" y="1779873"/>
                      <a:pt x="0" y="1761996"/>
                    </a:cubicBezTo>
                    <a:lnTo>
                      <a:pt x="0" y="32370"/>
                    </a:lnTo>
                    <a:cubicBezTo>
                      <a:pt x="0" y="14493"/>
                      <a:pt x="14493" y="0"/>
                      <a:pt x="32370" y="0"/>
                    </a:cubicBezTo>
                    <a:close/>
                  </a:path>
                </a:pathLst>
              </a:custGeom>
              <a:solidFill>
                <a:srgbClr val="B4CBDB"/>
              </a:solidFill>
            </p:spPr>
          </p:sp>
          <p:sp>
            <p:nvSpPr>
              <p:cNvPr name="TextBox 16" id="16"/>
              <p:cNvSpPr txBox="true"/>
              <p:nvPr/>
            </p:nvSpPr>
            <p:spPr>
              <a:xfrm>
                <a:off x="0" y="95250"/>
                <a:ext cx="1864975" cy="1699116"/>
              </a:xfrm>
              <a:prstGeom prst="rect">
                <a:avLst/>
              </a:prstGeom>
            </p:spPr>
            <p:txBody>
              <a:bodyPr anchor="ctr" rtlCol="false" tIns="50800" lIns="50800" bIns="50800" rIns="50800"/>
              <a:lstStyle/>
              <a:p>
                <a:pPr algn="ctr">
                  <a:lnSpc>
                    <a:spcPts val="1925"/>
                  </a:lnSpc>
                </a:pPr>
              </a:p>
            </p:txBody>
          </p:sp>
        </p:grpSp>
        <p:sp>
          <p:nvSpPr>
            <p:cNvPr name="Freeform 17" id="17"/>
            <p:cNvSpPr/>
            <p:nvPr/>
          </p:nvSpPr>
          <p:spPr>
            <a:xfrm flipH="false" flipV="false" rot="0">
              <a:off x="5887645" y="2450036"/>
              <a:ext cx="4429828" cy="1570575"/>
            </a:xfrm>
            <a:custGeom>
              <a:avLst/>
              <a:gdLst/>
              <a:ahLst/>
              <a:cxnLst/>
              <a:rect r="r" b="b" t="t" l="l"/>
              <a:pathLst>
                <a:path h="1570575" w="4429828">
                  <a:moveTo>
                    <a:pt x="0" y="0"/>
                  </a:moveTo>
                  <a:lnTo>
                    <a:pt x="4429827" y="0"/>
                  </a:lnTo>
                  <a:lnTo>
                    <a:pt x="4429827" y="1570575"/>
                  </a:lnTo>
                  <a:lnTo>
                    <a:pt x="0" y="15705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10959293" y="1382176"/>
              <a:ext cx="5155146" cy="3314022"/>
            </a:xfrm>
            <a:custGeom>
              <a:avLst/>
              <a:gdLst/>
              <a:ahLst/>
              <a:cxnLst/>
              <a:rect r="r" b="b" t="t" l="l"/>
              <a:pathLst>
                <a:path h="3314022" w="5155146">
                  <a:moveTo>
                    <a:pt x="0" y="0"/>
                  </a:moveTo>
                  <a:lnTo>
                    <a:pt x="5155146" y="0"/>
                  </a:lnTo>
                  <a:lnTo>
                    <a:pt x="5155146" y="3314022"/>
                  </a:lnTo>
                  <a:lnTo>
                    <a:pt x="0" y="3314022"/>
                  </a:lnTo>
                  <a:lnTo>
                    <a:pt x="0" y="0"/>
                  </a:lnTo>
                  <a:close/>
                </a:path>
              </a:pathLst>
            </a:custGeom>
            <a:blipFill>
              <a:blip r:embed="rId7"/>
              <a:stretch>
                <a:fillRect l="0" t="0" r="0" b="0"/>
              </a:stretch>
            </a:blipFill>
          </p:spPr>
        </p:sp>
        <p:sp>
          <p:nvSpPr>
            <p:cNvPr name="TextBox 19" id="19"/>
            <p:cNvSpPr txBox="true"/>
            <p:nvPr/>
          </p:nvSpPr>
          <p:spPr>
            <a:xfrm rot="0">
              <a:off x="16850494" y="571612"/>
              <a:ext cx="3268536" cy="1202837"/>
            </a:xfrm>
            <a:prstGeom prst="rect">
              <a:avLst/>
            </a:prstGeom>
          </p:spPr>
          <p:txBody>
            <a:bodyPr anchor="t" rtlCol="false" tIns="0" lIns="0" bIns="0" rIns="0">
              <a:spAutoFit/>
            </a:bodyPr>
            <a:lstStyle/>
            <a:p>
              <a:pPr algn="l" marL="0" indent="0" lvl="0">
                <a:lnSpc>
                  <a:spcPts val="6450"/>
                </a:lnSpc>
                <a:spcBef>
                  <a:spcPct val="0"/>
                </a:spcBef>
              </a:pPr>
              <a:r>
                <a:rPr lang="en-US" b="true" sz="6582" spc="-204" strike="noStrike" u="none">
                  <a:solidFill>
                    <a:srgbClr val="5D5D5D"/>
                  </a:solidFill>
                  <a:latin typeface="Roboto Bold"/>
                  <a:ea typeface="Roboto Bold"/>
                  <a:cs typeface="Roboto Bold"/>
                  <a:sym typeface="Roboto Bold"/>
                </a:rPr>
                <a:t>04.</a:t>
              </a:r>
            </a:p>
          </p:txBody>
        </p:sp>
        <p:sp>
          <p:nvSpPr>
            <p:cNvPr name="Freeform 20" id="20"/>
            <p:cNvSpPr/>
            <p:nvPr/>
          </p:nvSpPr>
          <p:spPr>
            <a:xfrm flipH="false" flipV="false" rot="0">
              <a:off x="17020242" y="1592066"/>
              <a:ext cx="4108410" cy="3104132"/>
            </a:xfrm>
            <a:custGeom>
              <a:avLst/>
              <a:gdLst/>
              <a:ahLst/>
              <a:cxnLst/>
              <a:rect r="r" b="b" t="t" l="l"/>
              <a:pathLst>
                <a:path h="3104132" w="4108410">
                  <a:moveTo>
                    <a:pt x="0" y="0"/>
                  </a:moveTo>
                  <a:lnTo>
                    <a:pt x="4108410" y="0"/>
                  </a:lnTo>
                  <a:lnTo>
                    <a:pt x="4108410" y="3104132"/>
                  </a:lnTo>
                  <a:lnTo>
                    <a:pt x="0" y="3104132"/>
                  </a:lnTo>
                  <a:lnTo>
                    <a:pt x="0" y="0"/>
                  </a:lnTo>
                  <a:close/>
                </a:path>
              </a:pathLst>
            </a:custGeom>
            <a:blipFill>
              <a:blip r:embed="rId8"/>
              <a:stretch>
                <a:fillRect l="0" t="0" r="0" b="0"/>
              </a:stretch>
            </a:blipFill>
          </p:spPr>
        </p:sp>
        <p:sp>
          <p:nvSpPr>
            <p:cNvPr name="Freeform 21" id="21"/>
            <p:cNvSpPr/>
            <p:nvPr/>
          </p:nvSpPr>
          <p:spPr>
            <a:xfrm flipH="false" flipV="false" rot="0">
              <a:off x="1097920" y="1741021"/>
              <a:ext cx="2806223" cy="2806223"/>
            </a:xfrm>
            <a:custGeom>
              <a:avLst/>
              <a:gdLst/>
              <a:ahLst/>
              <a:cxnLst/>
              <a:rect r="r" b="b" t="t" l="l"/>
              <a:pathLst>
                <a:path h="2806223" w="2806223">
                  <a:moveTo>
                    <a:pt x="0" y="0"/>
                  </a:moveTo>
                  <a:lnTo>
                    <a:pt x="2806224" y="0"/>
                  </a:lnTo>
                  <a:lnTo>
                    <a:pt x="2806224" y="2806223"/>
                  </a:lnTo>
                  <a:lnTo>
                    <a:pt x="0" y="2806223"/>
                  </a:lnTo>
                  <a:lnTo>
                    <a:pt x="0" y="0"/>
                  </a:lnTo>
                  <a:close/>
                </a:path>
              </a:pathLst>
            </a:custGeom>
            <a:blipFill>
              <a:blip r:embed="rId9"/>
              <a:stretch>
                <a:fillRect l="0" t="0" r="0" b="0"/>
              </a:stretch>
            </a:blipFill>
          </p:spPr>
        </p:sp>
        <p:sp>
          <p:nvSpPr>
            <p:cNvPr name="TextBox 22" id="22"/>
            <p:cNvSpPr txBox="true"/>
            <p:nvPr/>
          </p:nvSpPr>
          <p:spPr>
            <a:xfrm rot="0">
              <a:off x="758424" y="571612"/>
              <a:ext cx="3268536" cy="1202837"/>
            </a:xfrm>
            <a:prstGeom prst="rect">
              <a:avLst/>
            </a:prstGeom>
          </p:spPr>
          <p:txBody>
            <a:bodyPr anchor="t" rtlCol="false" tIns="0" lIns="0" bIns="0" rIns="0">
              <a:spAutoFit/>
            </a:bodyPr>
            <a:lstStyle/>
            <a:p>
              <a:pPr algn="l" marL="0" indent="0" lvl="0">
                <a:lnSpc>
                  <a:spcPts val="6450"/>
                </a:lnSpc>
                <a:spcBef>
                  <a:spcPct val="0"/>
                </a:spcBef>
              </a:pPr>
              <a:r>
                <a:rPr lang="en-US" b="true" sz="6582" spc="-204" strike="noStrike" u="none">
                  <a:solidFill>
                    <a:srgbClr val="5D5D5D"/>
                  </a:solidFill>
                  <a:latin typeface="Roboto Bold"/>
                  <a:ea typeface="Roboto Bold"/>
                  <a:cs typeface="Roboto Bold"/>
                  <a:sym typeface="Roboto Bold"/>
                </a:rPr>
                <a:t>01.</a:t>
              </a:r>
            </a:p>
          </p:txBody>
        </p:sp>
        <p:sp>
          <p:nvSpPr>
            <p:cNvPr name="TextBox 23" id="23"/>
            <p:cNvSpPr txBox="true"/>
            <p:nvPr/>
          </p:nvSpPr>
          <p:spPr>
            <a:xfrm rot="0">
              <a:off x="6069878" y="571612"/>
              <a:ext cx="3268536" cy="1202837"/>
            </a:xfrm>
            <a:prstGeom prst="rect">
              <a:avLst/>
            </a:prstGeom>
          </p:spPr>
          <p:txBody>
            <a:bodyPr anchor="t" rtlCol="false" tIns="0" lIns="0" bIns="0" rIns="0">
              <a:spAutoFit/>
            </a:bodyPr>
            <a:lstStyle/>
            <a:p>
              <a:pPr algn="l" marL="0" indent="0" lvl="0">
                <a:lnSpc>
                  <a:spcPts val="6450"/>
                </a:lnSpc>
                <a:spcBef>
                  <a:spcPct val="0"/>
                </a:spcBef>
              </a:pPr>
              <a:r>
                <a:rPr lang="en-US" b="true" sz="6582" spc="-204" strike="noStrike" u="none">
                  <a:solidFill>
                    <a:srgbClr val="5D5D5D"/>
                  </a:solidFill>
                  <a:latin typeface="Roboto Bold"/>
                  <a:ea typeface="Roboto Bold"/>
                  <a:cs typeface="Roboto Bold"/>
                  <a:sym typeface="Roboto Bold"/>
                </a:rPr>
                <a:t>02.</a:t>
              </a:r>
            </a:p>
          </p:txBody>
        </p:sp>
        <p:sp>
          <p:nvSpPr>
            <p:cNvPr name="TextBox 24" id="24"/>
            <p:cNvSpPr txBox="true"/>
            <p:nvPr/>
          </p:nvSpPr>
          <p:spPr>
            <a:xfrm rot="0">
              <a:off x="11500083" y="571612"/>
              <a:ext cx="3268536" cy="1202837"/>
            </a:xfrm>
            <a:prstGeom prst="rect">
              <a:avLst/>
            </a:prstGeom>
          </p:spPr>
          <p:txBody>
            <a:bodyPr anchor="t" rtlCol="false" tIns="0" lIns="0" bIns="0" rIns="0">
              <a:spAutoFit/>
            </a:bodyPr>
            <a:lstStyle/>
            <a:p>
              <a:pPr algn="l" marL="0" indent="0" lvl="0">
                <a:lnSpc>
                  <a:spcPts val="6450"/>
                </a:lnSpc>
                <a:spcBef>
                  <a:spcPct val="0"/>
                </a:spcBef>
              </a:pPr>
              <a:r>
                <a:rPr lang="en-US" b="true" sz="6582" spc="-204" strike="noStrike" u="none">
                  <a:solidFill>
                    <a:srgbClr val="5D5D5D"/>
                  </a:solidFill>
                  <a:latin typeface="Roboto Bold"/>
                  <a:ea typeface="Roboto Bold"/>
                  <a:cs typeface="Roboto Bold"/>
                  <a:sym typeface="Roboto Bold"/>
                </a:rPr>
                <a:t>03.</a:t>
              </a:r>
            </a:p>
          </p:txBody>
        </p:sp>
      </p:grpSp>
      <p:sp>
        <p:nvSpPr>
          <p:cNvPr name="TextBox 25" id="25"/>
          <p:cNvSpPr txBox="true"/>
          <p:nvPr/>
        </p:nvSpPr>
        <p:spPr>
          <a:xfrm rot="0">
            <a:off x="3738144" y="466545"/>
            <a:ext cx="12585225" cy="990600"/>
          </a:xfrm>
          <a:prstGeom prst="rect">
            <a:avLst/>
          </a:prstGeom>
        </p:spPr>
        <p:txBody>
          <a:bodyPr anchor="t" rtlCol="false" tIns="0" lIns="0" bIns="0" rIns="0">
            <a:spAutoFit/>
          </a:bodyPr>
          <a:lstStyle/>
          <a:p>
            <a:pPr algn="ctr">
              <a:lnSpc>
                <a:spcPts val="7350"/>
              </a:lnSpc>
            </a:pPr>
            <a:r>
              <a:rPr lang="en-US" b="true" sz="7500" spc="-232">
                <a:solidFill>
                  <a:srgbClr val="594A47"/>
                </a:solidFill>
                <a:latin typeface="Roboto Bold"/>
                <a:ea typeface="Roboto Bold"/>
                <a:cs typeface="Roboto Bold"/>
                <a:sym typeface="Roboto Bold"/>
              </a:rPr>
              <a:t>STACK TENOLOGICO</a:t>
            </a:r>
          </a:p>
        </p:txBody>
      </p:sp>
      <p:sp>
        <p:nvSpPr>
          <p:cNvPr name="TextBox 26" id="26"/>
          <p:cNvSpPr txBox="true"/>
          <p:nvPr/>
        </p:nvSpPr>
        <p:spPr>
          <a:xfrm rot="0">
            <a:off x="5255240" y="1843860"/>
            <a:ext cx="12004060" cy="4587240"/>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000000"/>
                </a:solidFill>
                <a:latin typeface="Open Sans"/>
                <a:ea typeface="Open Sans"/>
                <a:cs typeface="Open Sans"/>
                <a:sym typeface="Open Sans"/>
              </a:rPr>
              <a:t>Xampp: Es una herramienta popular para el desarrollo local, lo que permite a los desarrolladores crear y probar aplicaciones web en sus máquinas locales antes de lanzarlas a un servidor en producción. phpMyAdmin es una herramienta web que facilita la administración de bases de datos MySQL</a:t>
            </a:r>
          </a:p>
          <a:p>
            <a:pPr algn="l" marL="518160" indent="-259080" lvl="1">
              <a:lnSpc>
                <a:spcPts val="3359"/>
              </a:lnSpc>
              <a:buFont typeface="Arial"/>
              <a:buChar char="•"/>
            </a:pPr>
            <a:r>
              <a:rPr lang="en-US" sz="2400">
                <a:solidFill>
                  <a:srgbClr val="000000"/>
                </a:solidFill>
                <a:latin typeface="Open Sans"/>
                <a:ea typeface="Open Sans"/>
                <a:cs typeface="Open Sans"/>
                <a:sym typeface="Open Sans"/>
              </a:rPr>
              <a:t>Django: Framework principal para el desarrollo de nuestra plataforma. Django es un framework de alto nivel en Python que facilita la creación de aplicaciones web rápidas y seguras</a:t>
            </a:r>
          </a:p>
          <a:p>
            <a:pPr algn="l" marL="518160" indent="-259080" lvl="1">
              <a:lnSpc>
                <a:spcPts val="3359"/>
              </a:lnSpc>
              <a:buFont typeface="Arial"/>
              <a:buChar char="•"/>
            </a:pPr>
            <a:r>
              <a:rPr lang="en-US" sz="2400">
                <a:solidFill>
                  <a:srgbClr val="000000"/>
                </a:solidFill>
                <a:latin typeface="Open Sans"/>
                <a:ea typeface="Open Sans"/>
                <a:cs typeface="Open Sans"/>
                <a:sym typeface="Open Sans"/>
              </a:rPr>
              <a:t>Frontend:  HTML es estructura básica de nuestra página web. Como framework de CSS, utilizaremos Bootstrap para facilitar un desarrollo más rápido de nuestro sitio web.</a:t>
            </a:r>
          </a:p>
          <a:p>
            <a:pPr algn="l">
              <a:lnSpc>
                <a:spcPts val="335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97789" t="0" r="-118757" b="-56107"/>
            </a:stretch>
          </a:blipFill>
        </p:spPr>
      </p:sp>
      <p:grpSp>
        <p:nvGrpSpPr>
          <p:cNvPr name="Group 3" id="3"/>
          <p:cNvGrpSpPr/>
          <p:nvPr/>
        </p:nvGrpSpPr>
        <p:grpSpPr>
          <a:xfrm rot="0">
            <a:off x="5474235" y="6178945"/>
            <a:ext cx="11941683" cy="3886087"/>
            <a:chOff x="0" y="0"/>
            <a:chExt cx="5513965" cy="1794366"/>
          </a:xfrm>
        </p:grpSpPr>
        <p:sp>
          <p:nvSpPr>
            <p:cNvPr name="Freeform 4" id="4"/>
            <p:cNvSpPr/>
            <p:nvPr/>
          </p:nvSpPr>
          <p:spPr>
            <a:xfrm flipH="false" flipV="false" rot="0">
              <a:off x="0" y="0"/>
              <a:ext cx="5513965" cy="1794366"/>
            </a:xfrm>
            <a:custGeom>
              <a:avLst/>
              <a:gdLst/>
              <a:ahLst/>
              <a:cxnLst/>
              <a:rect r="r" b="b" t="t" l="l"/>
              <a:pathLst>
                <a:path h="1794366" w="5513965">
                  <a:moveTo>
                    <a:pt x="9725" y="0"/>
                  </a:moveTo>
                  <a:lnTo>
                    <a:pt x="5504241" y="0"/>
                  </a:lnTo>
                  <a:cubicBezTo>
                    <a:pt x="5506820" y="0"/>
                    <a:pt x="5509293" y="1025"/>
                    <a:pt x="5511117" y="2848"/>
                  </a:cubicBezTo>
                  <a:cubicBezTo>
                    <a:pt x="5512941" y="4672"/>
                    <a:pt x="5513965" y="7146"/>
                    <a:pt x="5513965" y="9725"/>
                  </a:cubicBezTo>
                  <a:lnTo>
                    <a:pt x="5513965" y="1784641"/>
                  </a:lnTo>
                  <a:cubicBezTo>
                    <a:pt x="5513965" y="1790012"/>
                    <a:pt x="5509611" y="1794366"/>
                    <a:pt x="5504241" y="1794366"/>
                  </a:cubicBezTo>
                  <a:lnTo>
                    <a:pt x="9725" y="1794366"/>
                  </a:lnTo>
                  <a:cubicBezTo>
                    <a:pt x="7146" y="1794366"/>
                    <a:pt x="4672" y="1793341"/>
                    <a:pt x="2848" y="1791518"/>
                  </a:cubicBezTo>
                  <a:cubicBezTo>
                    <a:pt x="1025" y="1789694"/>
                    <a:pt x="0" y="1787220"/>
                    <a:pt x="0" y="1784641"/>
                  </a:cubicBezTo>
                  <a:lnTo>
                    <a:pt x="0" y="9725"/>
                  </a:lnTo>
                  <a:cubicBezTo>
                    <a:pt x="0" y="7146"/>
                    <a:pt x="1025" y="4672"/>
                    <a:pt x="2848" y="2848"/>
                  </a:cubicBezTo>
                  <a:cubicBezTo>
                    <a:pt x="4672" y="1025"/>
                    <a:pt x="7146" y="0"/>
                    <a:pt x="9725" y="0"/>
                  </a:cubicBezTo>
                  <a:close/>
                </a:path>
              </a:pathLst>
            </a:custGeom>
            <a:solidFill>
              <a:srgbClr val="D3E4EB"/>
            </a:solidFill>
          </p:spPr>
        </p:sp>
        <p:sp>
          <p:nvSpPr>
            <p:cNvPr name="TextBox 5" id="5"/>
            <p:cNvSpPr txBox="true"/>
            <p:nvPr/>
          </p:nvSpPr>
          <p:spPr>
            <a:xfrm>
              <a:off x="0" y="95250"/>
              <a:ext cx="5513965" cy="1699116"/>
            </a:xfrm>
            <a:prstGeom prst="rect">
              <a:avLst/>
            </a:prstGeom>
          </p:spPr>
          <p:txBody>
            <a:bodyPr anchor="ctr" rtlCol="false" tIns="57193" lIns="57193" bIns="57193" rIns="57193"/>
            <a:lstStyle/>
            <a:p>
              <a:pPr algn="ctr">
                <a:lnSpc>
                  <a:spcPts val="1925"/>
                </a:lnSpc>
              </a:pPr>
            </a:p>
          </p:txBody>
        </p:sp>
      </p:grpSp>
      <p:grpSp>
        <p:nvGrpSpPr>
          <p:cNvPr name="Group 6" id="6"/>
          <p:cNvGrpSpPr/>
          <p:nvPr/>
        </p:nvGrpSpPr>
        <p:grpSpPr>
          <a:xfrm rot="0">
            <a:off x="5474235" y="1873758"/>
            <a:ext cx="11941683" cy="3886087"/>
            <a:chOff x="0" y="0"/>
            <a:chExt cx="5513965" cy="1794366"/>
          </a:xfrm>
        </p:grpSpPr>
        <p:sp>
          <p:nvSpPr>
            <p:cNvPr name="Freeform 7" id="7"/>
            <p:cNvSpPr/>
            <p:nvPr/>
          </p:nvSpPr>
          <p:spPr>
            <a:xfrm flipH="false" flipV="false" rot="0">
              <a:off x="0" y="0"/>
              <a:ext cx="5513965" cy="1794366"/>
            </a:xfrm>
            <a:custGeom>
              <a:avLst/>
              <a:gdLst/>
              <a:ahLst/>
              <a:cxnLst/>
              <a:rect r="r" b="b" t="t" l="l"/>
              <a:pathLst>
                <a:path h="1794366" w="5513965">
                  <a:moveTo>
                    <a:pt x="9725" y="0"/>
                  </a:moveTo>
                  <a:lnTo>
                    <a:pt x="5504241" y="0"/>
                  </a:lnTo>
                  <a:cubicBezTo>
                    <a:pt x="5506820" y="0"/>
                    <a:pt x="5509293" y="1025"/>
                    <a:pt x="5511117" y="2848"/>
                  </a:cubicBezTo>
                  <a:cubicBezTo>
                    <a:pt x="5512941" y="4672"/>
                    <a:pt x="5513965" y="7146"/>
                    <a:pt x="5513965" y="9725"/>
                  </a:cubicBezTo>
                  <a:lnTo>
                    <a:pt x="5513965" y="1784641"/>
                  </a:lnTo>
                  <a:cubicBezTo>
                    <a:pt x="5513965" y="1790012"/>
                    <a:pt x="5509611" y="1794366"/>
                    <a:pt x="5504241" y="1794366"/>
                  </a:cubicBezTo>
                  <a:lnTo>
                    <a:pt x="9725" y="1794366"/>
                  </a:lnTo>
                  <a:cubicBezTo>
                    <a:pt x="7146" y="1794366"/>
                    <a:pt x="4672" y="1793341"/>
                    <a:pt x="2848" y="1791518"/>
                  </a:cubicBezTo>
                  <a:cubicBezTo>
                    <a:pt x="1025" y="1789694"/>
                    <a:pt x="0" y="1787220"/>
                    <a:pt x="0" y="1784641"/>
                  </a:cubicBezTo>
                  <a:lnTo>
                    <a:pt x="0" y="9725"/>
                  </a:lnTo>
                  <a:cubicBezTo>
                    <a:pt x="0" y="7146"/>
                    <a:pt x="1025" y="4672"/>
                    <a:pt x="2848" y="2848"/>
                  </a:cubicBezTo>
                  <a:cubicBezTo>
                    <a:pt x="4672" y="1025"/>
                    <a:pt x="7146" y="0"/>
                    <a:pt x="9725" y="0"/>
                  </a:cubicBezTo>
                  <a:close/>
                </a:path>
              </a:pathLst>
            </a:custGeom>
            <a:solidFill>
              <a:srgbClr val="FFE5E1"/>
            </a:solidFill>
          </p:spPr>
        </p:sp>
        <p:sp>
          <p:nvSpPr>
            <p:cNvPr name="TextBox 8" id="8"/>
            <p:cNvSpPr txBox="true"/>
            <p:nvPr/>
          </p:nvSpPr>
          <p:spPr>
            <a:xfrm>
              <a:off x="0" y="95250"/>
              <a:ext cx="5513965" cy="1699116"/>
            </a:xfrm>
            <a:prstGeom prst="rect">
              <a:avLst/>
            </a:prstGeom>
          </p:spPr>
          <p:txBody>
            <a:bodyPr anchor="ctr" rtlCol="false" tIns="57193" lIns="57193" bIns="57193" rIns="57193"/>
            <a:lstStyle/>
            <a:p>
              <a:pPr algn="ctr">
                <a:lnSpc>
                  <a:spcPts val="1925"/>
                </a:lnSpc>
              </a:pPr>
            </a:p>
          </p:txBody>
        </p:sp>
      </p:grpSp>
      <p:sp>
        <p:nvSpPr>
          <p:cNvPr name="Freeform 9" id="9"/>
          <p:cNvSpPr/>
          <p:nvPr/>
        </p:nvSpPr>
        <p:spPr>
          <a:xfrm flipH="false" flipV="false" rot="0">
            <a:off x="5682366" y="2109106"/>
            <a:ext cx="3461634" cy="3461634"/>
          </a:xfrm>
          <a:custGeom>
            <a:avLst/>
            <a:gdLst/>
            <a:ahLst/>
            <a:cxnLst/>
            <a:rect r="r" b="b" t="t" l="l"/>
            <a:pathLst>
              <a:path h="3461634" w="3461634">
                <a:moveTo>
                  <a:pt x="0" y="0"/>
                </a:moveTo>
                <a:lnTo>
                  <a:pt x="3461634" y="0"/>
                </a:lnTo>
                <a:lnTo>
                  <a:pt x="3461634" y="3461633"/>
                </a:lnTo>
                <a:lnTo>
                  <a:pt x="0" y="3461633"/>
                </a:lnTo>
                <a:lnTo>
                  <a:pt x="0" y="0"/>
                </a:lnTo>
                <a:close/>
              </a:path>
            </a:pathLst>
          </a:custGeom>
          <a:blipFill>
            <a:blip r:embed="rId3"/>
            <a:stretch>
              <a:fillRect l="0" t="0" r="0" b="0"/>
            </a:stretch>
          </a:blipFill>
        </p:spPr>
      </p:sp>
      <p:sp>
        <p:nvSpPr>
          <p:cNvPr name="Freeform 10" id="10"/>
          <p:cNvSpPr/>
          <p:nvPr/>
        </p:nvSpPr>
        <p:spPr>
          <a:xfrm flipH="false" flipV="false" rot="0">
            <a:off x="5865299" y="6574104"/>
            <a:ext cx="3095769" cy="3095769"/>
          </a:xfrm>
          <a:custGeom>
            <a:avLst/>
            <a:gdLst/>
            <a:ahLst/>
            <a:cxnLst/>
            <a:rect r="r" b="b" t="t" l="l"/>
            <a:pathLst>
              <a:path h="3095769" w="3095769">
                <a:moveTo>
                  <a:pt x="0" y="0"/>
                </a:moveTo>
                <a:lnTo>
                  <a:pt x="3095768" y="0"/>
                </a:lnTo>
                <a:lnTo>
                  <a:pt x="3095768" y="3095768"/>
                </a:lnTo>
                <a:lnTo>
                  <a:pt x="0" y="3095768"/>
                </a:lnTo>
                <a:lnTo>
                  <a:pt x="0" y="0"/>
                </a:lnTo>
                <a:close/>
              </a:path>
            </a:pathLst>
          </a:custGeom>
          <a:blipFill>
            <a:blip r:embed="rId4"/>
            <a:stretch>
              <a:fillRect l="0" t="0" r="0" b="0"/>
            </a:stretch>
          </a:blipFill>
        </p:spPr>
      </p:sp>
      <p:sp>
        <p:nvSpPr>
          <p:cNvPr name="TextBox 11" id="11"/>
          <p:cNvSpPr txBox="true"/>
          <p:nvPr/>
        </p:nvSpPr>
        <p:spPr>
          <a:xfrm rot="0">
            <a:off x="9362735" y="2131224"/>
            <a:ext cx="7797044" cy="634767"/>
          </a:xfrm>
          <a:prstGeom prst="rect">
            <a:avLst/>
          </a:prstGeom>
        </p:spPr>
        <p:txBody>
          <a:bodyPr anchor="t" rtlCol="false" tIns="0" lIns="0" bIns="0" rIns="0">
            <a:spAutoFit/>
          </a:bodyPr>
          <a:lstStyle/>
          <a:p>
            <a:pPr algn="l" marL="0" indent="0" lvl="0">
              <a:lnSpc>
                <a:spcPts val="4637"/>
              </a:lnSpc>
              <a:spcBef>
                <a:spcPct val="0"/>
              </a:spcBef>
            </a:pPr>
            <a:r>
              <a:rPr lang="en-US" b="true" sz="4732" spc="-146" strike="noStrike" u="none">
                <a:solidFill>
                  <a:srgbClr val="5D5D5D"/>
                </a:solidFill>
                <a:latin typeface="Roboto Bold"/>
                <a:ea typeface="Roboto Bold"/>
                <a:cs typeface="Roboto Bold"/>
                <a:sym typeface="Roboto Bold"/>
              </a:rPr>
              <a:t>01.GOOGLE BOOKS API</a:t>
            </a:r>
          </a:p>
        </p:txBody>
      </p:sp>
      <p:sp>
        <p:nvSpPr>
          <p:cNvPr name="TextBox 12" id="12"/>
          <p:cNvSpPr txBox="true"/>
          <p:nvPr/>
        </p:nvSpPr>
        <p:spPr>
          <a:xfrm rot="0">
            <a:off x="9362735" y="6568587"/>
            <a:ext cx="6960634" cy="627456"/>
          </a:xfrm>
          <a:prstGeom prst="rect">
            <a:avLst/>
          </a:prstGeom>
        </p:spPr>
        <p:txBody>
          <a:bodyPr anchor="t" rtlCol="false" tIns="0" lIns="0" bIns="0" rIns="0">
            <a:spAutoFit/>
          </a:bodyPr>
          <a:lstStyle/>
          <a:p>
            <a:pPr algn="l" marL="0" indent="0" lvl="0">
              <a:lnSpc>
                <a:spcPts val="4635"/>
              </a:lnSpc>
              <a:spcBef>
                <a:spcPct val="0"/>
              </a:spcBef>
            </a:pPr>
            <a:r>
              <a:rPr lang="en-US" b="true" sz="4730" spc="-146" strike="noStrike" u="none">
                <a:solidFill>
                  <a:srgbClr val="5D5D5D"/>
                </a:solidFill>
                <a:latin typeface="Roboto Bold"/>
                <a:ea typeface="Roboto Bold"/>
                <a:cs typeface="Roboto Bold"/>
                <a:sym typeface="Roboto Bold"/>
              </a:rPr>
              <a:t>02.CHATGPT API</a:t>
            </a:r>
          </a:p>
        </p:txBody>
      </p:sp>
      <p:sp>
        <p:nvSpPr>
          <p:cNvPr name="TextBox 13" id="13"/>
          <p:cNvSpPr txBox="true"/>
          <p:nvPr/>
        </p:nvSpPr>
        <p:spPr>
          <a:xfrm rot="0">
            <a:off x="3738144" y="466545"/>
            <a:ext cx="12585225" cy="990600"/>
          </a:xfrm>
          <a:prstGeom prst="rect">
            <a:avLst/>
          </a:prstGeom>
        </p:spPr>
        <p:txBody>
          <a:bodyPr anchor="t" rtlCol="false" tIns="0" lIns="0" bIns="0" rIns="0">
            <a:spAutoFit/>
          </a:bodyPr>
          <a:lstStyle/>
          <a:p>
            <a:pPr algn="ctr">
              <a:lnSpc>
                <a:spcPts val="7350"/>
              </a:lnSpc>
            </a:pPr>
            <a:r>
              <a:rPr lang="en-US" b="true" sz="7500" spc="-232">
                <a:solidFill>
                  <a:srgbClr val="594A47"/>
                </a:solidFill>
                <a:latin typeface="Roboto Bold"/>
                <a:ea typeface="Roboto Bold"/>
                <a:cs typeface="Roboto Bold"/>
                <a:sym typeface="Roboto Bold"/>
              </a:rPr>
              <a:t>APIs</a:t>
            </a:r>
          </a:p>
        </p:txBody>
      </p:sp>
      <p:sp>
        <p:nvSpPr>
          <p:cNvPr name="TextBox 14" id="14"/>
          <p:cNvSpPr txBox="true"/>
          <p:nvPr/>
        </p:nvSpPr>
        <p:spPr>
          <a:xfrm rot="0">
            <a:off x="9304156" y="2895420"/>
            <a:ext cx="7914202" cy="2425133"/>
          </a:xfrm>
          <a:prstGeom prst="rect">
            <a:avLst/>
          </a:prstGeom>
        </p:spPr>
        <p:txBody>
          <a:bodyPr anchor="t" rtlCol="false" tIns="0" lIns="0" bIns="0" rIns="0">
            <a:spAutoFit/>
          </a:bodyPr>
          <a:lstStyle/>
          <a:p>
            <a:pPr algn="l">
              <a:lnSpc>
                <a:spcPts val="3244"/>
              </a:lnSpc>
            </a:pPr>
            <a:r>
              <a:rPr lang="en-US" sz="2317">
                <a:solidFill>
                  <a:srgbClr val="000000"/>
                </a:solidFill>
                <a:latin typeface="Open Sans"/>
                <a:ea typeface="Open Sans"/>
                <a:cs typeface="Open Sans"/>
                <a:sym typeface="Open Sans"/>
              </a:rPr>
              <a:t>Permite a los desarrolladores acceder a un amplia base de datos de libros y sus metadatos. Puedes buscar libros, obtener información sobre ellos, acceder a reseñas, imágenes de portada y más. La API está diseñada para facilitar la integración de información sobre los libros en aplicaciones y sitios web.</a:t>
            </a:r>
          </a:p>
        </p:txBody>
      </p:sp>
      <p:sp>
        <p:nvSpPr>
          <p:cNvPr name="TextBox 15" id="15"/>
          <p:cNvSpPr txBox="true"/>
          <p:nvPr/>
        </p:nvSpPr>
        <p:spPr>
          <a:xfrm rot="0">
            <a:off x="9362735" y="7340773"/>
            <a:ext cx="7797044" cy="2445872"/>
          </a:xfrm>
          <a:prstGeom prst="rect">
            <a:avLst/>
          </a:prstGeom>
        </p:spPr>
        <p:txBody>
          <a:bodyPr anchor="t" rtlCol="false" tIns="0" lIns="0" bIns="0" rIns="0">
            <a:spAutoFit/>
          </a:bodyPr>
          <a:lstStyle/>
          <a:p>
            <a:pPr algn="l">
              <a:lnSpc>
                <a:spcPts val="3263"/>
              </a:lnSpc>
            </a:pPr>
            <a:r>
              <a:rPr lang="en-US" sz="2330">
                <a:solidFill>
                  <a:srgbClr val="000000"/>
                </a:solidFill>
                <a:latin typeface="Open Sans"/>
                <a:ea typeface="Open Sans"/>
                <a:cs typeface="Open Sans"/>
                <a:sym typeface="Open Sans"/>
              </a:rPr>
              <a:t>Permite a los desarrolladores acceder a modelos de inteligencia artificial avanzados, como GPT, para generar texto, completar frases, traducir, resumir y realizar tareas de procesamiento de lenguaje natural. La API está diseñada para facilitar la integración de capacidades de IA en aplicaciones o servicios.</a:t>
            </a:r>
          </a:p>
        </p:txBody>
      </p:sp>
      <p:sp>
        <p:nvSpPr>
          <p:cNvPr name="Freeform 16" id="16"/>
          <p:cNvSpPr/>
          <p:nvPr/>
        </p:nvSpPr>
        <p:spPr>
          <a:xfrm flipH="false" flipV="false" rot="0">
            <a:off x="331937" y="885645"/>
            <a:ext cx="4167845" cy="4114800"/>
          </a:xfrm>
          <a:custGeom>
            <a:avLst/>
            <a:gdLst/>
            <a:ahLst/>
            <a:cxnLst/>
            <a:rect r="r" b="b" t="t" l="l"/>
            <a:pathLst>
              <a:path h="4114800" w="4167845">
                <a:moveTo>
                  <a:pt x="0" y="0"/>
                </a:moveTo>
                <a:lnTo>
                  <a:pt x="4167845" y="0"/>
                </a:lnTo>
                <a:lnTo>
                  <a:pt x="4167845" y="4114800"/>
                </a:lnTo>
                <a:lnTo>
                  <a:pt x="0" y="4114800"/>
                </a:lnTo>
                <a:lnTo>
                  <a:pt x="0" y="0"/>
                </a:lnTo>
                <a:close/>
              </a:path>
            </a:pathLst>
          </a:custGeom>
          <a:blipFill>
            <a:blip r:embed="rId5">
              <a:alphaModFix amt="84000"/>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97789" t="0" r="-118757" b="-56107"/>
            </a:stretch>
          </a:blipFill>
        </p:spPr>
      </p:sp>
      <p:sp>
        <p:nvSpPr>
          <p:cNvPr name="Freeform 3" id="3"/>
          <p:cNvSpPr/>
          <p:nvPr/>
        </p:nvSpPr>
        <p:spPr>
          <a:xfrm flipH="false" flipV="false" rot="357855">
            <a:off x="187018" y="198264"/>
            <a:ext cx="4014570" cy="3808823"/>
          </a:xfrm>
          <a:custGeom>
            <a:avLst/>
            <a:gdLst/>
            <a:ahLst/>
            <a:cxnLst/>
            <a:rect r="r" b="b" t="t" l="l"/>
            <a:pathLst>
              <a:path h="3808823" w="4014570">
                <a:moveTo>
                  <a:pt x="0" y="0"/>
                </a:moveTo>
                <a:lnTo>
                  <a:pt x="4014570" y="0"/>
                </a:lnTo>
                <a:lnTo>
                  <a:pt x="4014570" y="3808824"/>
                </a:lnTo>
                <a:lnTo>
                  <a:pt x="0" y="3808824"/>
                </a:lnTo>
                <a:lnTo>
                  <a:pt x="0" y="0"/>
                </a:lnTo>
                <a:close/>
              </a:path>
            </a:pathLst>
          </a:custGeom>
          <a:blipFill>
            <a:blip r:embed="rId3">
              <a:alphaModFix amt="84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87217" y="5286656"/>
            <a:ext cx="16006483" cy="4639882"/>
          </a:xfrm>
          <a:custGeom>
            <a:avLst/>
            <a:gdLst/>
            <a:ahLst/>
            <a:cxnLst/>
            <a:rect r="r" b="b" t="t" l="l"/>
            <a:pathLst>
              <a:path h="4639882" w="16006483">
                <a:moveTo>
                  <a:pt x="0" y="0"/>
                </a:moveTo>
                <a:lnTo>
                  <a:pt x="16006483" y="0"/>
                </a:lnTo>
                <a:lnTo>
                  <a:pt x="16006483" y="4639882"/>
                </a:lnTo>
                <a:lnTo>
                  <a:pt x="0" y="4639882"/>
                </a:lnTo>
                <a:lnTo>
                  <a:pt x="0" y="0"/>
                </a:lnTo>
                <a:close/>
              </a:path>
            </a:pathLst>
          </a:custGeom>
          <a:blipFill>
            <a:blip r:embed="rId5"/>
            <a:stretch>
              <a:fillRect l="0" t="0" r="0" b="0"/>
            </a:stretch>
          </a:blipFill>
        </p:spPr>
      </p:sp>
      <p:sp>
        <p:nvSpPr>
          <p:cNvPr name="TextBox 5" id="5"/>
          <p:cNvSpPr txBox="true"/>
          <p:nvPr/>
        </p:nvSpPr>
        <p:spPr>
          <a:xfrm rot="0">
            <a:off x="4388606" y="549669"/>
            <a:ext cx="7225007" cy="1924050"/>
          </a:xfrm>
          <a:prstGeom prst="rect">
            <a:avLst/>
          </a:prstGeom>
        </p:spPr>
        <p:txBody>
          <a:bodyPr anchor="t" rtlCol="false" tIns="0" lIns="0" bIns="0" rIns="0">
            <a:spAutoFit/>
          </a:bodyPr>
          <a:lstStyle/>
          <a:p>
            <a:pPr algn="l">
              <a:lnSpc>
                <a:spcPts val="7350"/>
              </a:lnSpc>
            </a:pPr>
            <a:r>
              <a:rPr lang="en-US" b="true" sz="7500" spc="-232">
                <a:solidFill>
                  <a:srgbClr val="5D5D5D"/>
                </a:solidFill>
                <a:latin typeface="Roboto Bold"/>
                <a:ea typeface="Roboto Bold"/>
                <a:cs typeface="Roboto Bold"/>
                <a:sym typeface="Roboto Bold"/>
              </a:rPr>
              <a:t>ARQUITECTURA DE SOFTWARE</a:t>
            </a:r>
          </a:p>
        </p:txBody>
      </p:sp>
      <p:sp>
        <p:nvSpPr>
          <p:cNvPr name="TextBox 6" id="6"/>
          <p:cNvSpPr txBox="true"/>
          <p:nvPr/>
        </p:nvSpPr>
        <p:spPr>
          <a:xfrm rot="0">
            <a:off x="4388606" y="2534600"/>
            <a:ext cx="12870694" cy="2637755"/>
          </a:xfrm>
          <a:prstGeom prst="rect">
            <a:avLst/>
          </a:prstGeom>
        </p:spPr>
        <p:txBody>
          <a:bodyPr anchor="t" rtlCol="false" tIns="0" lIns="0" bIns="0" rIns="0">
            <a:spAutoFit/>
          </a:bodyPr>
          <a:lstStyle/>
          <a:p>
            <a:pPr algn="l">
              <a:lnSpc>
                <a:spcPts val="3512"/>
              </a:lnSpc>
            </a:pPr>
            <a:r>
              <a:rPr lang="en-US" sz="2438">
                <a:solidFill>
                  <a:srgbClr val="33312E"/>
                </a:solidFill>
                <a:latin typeface="DM Sans"/>
                <a:ea typeface="DM Sans"/>
                <a:cs typeface="DM Sans"/>
                <a:sym typeface="DM Sans"/>
              </a:rPr>
              <a:t>La arquitectura de la plataforma se compone de varios elementos clave que trabajan de manera conjunta para garantizar un procesamiento eficiente de los textos. Estos incluyen una base de datos MySQL conectada a través de un backend Django, un servidor que gestiona las peticiones de traducción y la interacción con la API de OpenAI, y una interfaz de usuario que permite la carga y visualización de los textos traducidos.</a:t>
            </a:r>
          </a:p>
          <a:p>
            <a:pPr algn="l">
              <a:lnSpc>
                <a:spcPts val="3512"/>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97789" t="0" r="-118757" b="-56107"/>
            </a:stretch>
          </a:blipFill>
        </p:spPr>
      </p:sp>
      <p:grpSp>
        <p:nvGrpSpPr>
          <p:cNvPr name="Group 3" id="3"/>
          <p:cNvGrpSpPr/>
          <p:nvPr/>
        </p:nvGrpSpPr>
        <p:grpSpPr>
          <a:xfrm rot="0">
            <a:off x="1170861" y="1600200"/>
            <a:ext cx="16500546" cy="8248530"/>
            <a:chOff x="0" y="0"/>
            <a:chExt cx="5994574" cy="2996654"/>
          </a:xfrm>
        </p:grpSpPr>
        <p:sp>
          <p:nvSpPr>
            <p:cNvPr name="Freeform 4" id="4"/>
            <p:cNvSpPr/>
            <p:nvPr/>
          </p:nvSpPr>
          <p:spPr>
            <a:xfrm flipH="false" flipV="false" rot="0">
              <a:off x="0" y="0"/>
              <a:ext cx="5994574" cy="2996654"/>
            </a:xfrm>
            <a:custGeom>
              <a:avLst/>
              <a:gdLst/>
              <a:ahLst/>
              <a:cxnLst/>
              <a:rect r="r" b="b" t="t" l="l"/>
              <a:pathLst>
                <a:path h="2996654" w="5994574">
                  <a:moveTo>
                    <a:pt x="33782" y="0"/>
                  </a:moveTo>
                  <a:lnTo>
                    <a:pt x="5960792" y="0"/>
                  </a:lnTo>
                  <a:cubicBezTo>
                    <a:pt x="5979449" y="0"/>
                    <a:pt x="5994574" y="15125"/>
                    <a:pt x="5994574" y="33782"/>
                  </a:cubicBezTo>
                  <a:lnTo>
                    <a:pt x="5994574" y="2962872"/>
                  </a:lnTo>
                  <a:cubicBezTo>
                    <a:pt x="5994574" y="2981529"/>
                    <a:pt x="5979449" y="2996654"/>
                    <a:pt x="5960792" y="2996654"/>
                  </a:cubicBezTo>
                  <a:lnTo>
                    <a:pt x="33782" y="2996654"/>
                  </a:lnTo>
                  <a:cubicBezTo>
                    <a:pt x="24822" y="2996654"/>
                    <a:pt x="16230" y="2993095"/>
                    <a:pt x="9894" y="2986760"/>
                  </a:cubicBezTo>
                  <a:cubicBezTo>
                    <a:pt x="3559" y="2980424"/>
                    <a:pt x="0" y="2971832"/>
                    <a:pt x="0" y="2962872"/>
                  </a:cubicBezTo>
                  <a:lnTo>
                    <a:pt x="0" y="33782"/>
                  </a:lnTo>
                  <a:cubicBezTo>
                    <a:pt x="0" y="15125"/>
                    <a:pt x="15125" y="0"/>
                    <a:pt x="33782" y="0"/>
                  </a:cubicBezTo>
                  <a:close/>
                </a:path>
              </a:pathLst>
            </a:custGeom>
            <a:solidFill>
              <a:srgbClr val="D3E4EB"/>
            </a:solidFill>
          </p:spPr>
        </p:sp>
        <p:sp>
          <p:nvSpPr>
            <p:cNvPr name="TextBox 5" id="5"/>
            <p:cNvSpPr txBox="true"/>
            <p:nvPr/>
          </p:nvSpPr>
          <p:spPr>
            <a:xfrm>
              <a:off x="0" y="95250"/>
              <a:ext cx="5994574" cy="2901404"/>
            </a:xfrm>
            <a:prstGeom prst="rect">
              <a:avLst/>
            </a:prstGeom>
          </p:spPr>
          <p:txBody>
            <a:bodyPr anchor="ctr" rtlCol="false" tIns="50800" lIns="50800" bIns="50800" rIns="50800"/>
            <a:lstStyle/>
            <a:p>
              <a:pPr algn="ctr">
                <a:lnSpc>
                  <a:spcPts val="1925"/>
                </a:lnSpc>
              </a:pPr>
            </a:p>
          </p:txBody>
        </p:sp>
      </p:grpSp>
      <p:sp>
        <p:nvSpPr>
          <p:cNvPr name="Freeform 6" id="6"/>
          <p:cNvSpPr/>
          <p:nvPr/>
        </p:nvSpPr>
        <p:spPr>
          <a:xfrm flipH="false" flipV="false" rot="0">
            <a:off x="3488322" y="1742467"/>
            <a:ext cx="11865623" cy="7963996"/>
          </a:xfrm>
          <a:custGeom>
            <a:avLst/>
            <a:gdLst/>
            <a:ahLst/>
            <a:cxnLst/>
            <a:rect r="r" b="b" t="t" l="l"/>
            <a:pathLst>
              <a:path h="7963996" w="11865623">
                <a:moveTo>
                  <a:pt x="0" y="0"/>
                </a:moveTo>
                <a:lnTo>
                  <a:pt x="11865623" y="0"/>
                </a:lnTo>
                <a:lnTo>
                  <a:pt x="11865623" y="7963996"/>
                </a:lnTo>
                <a:lnTo>
                  <a:pt x="0" y="7963996"/>
                </a:lnTo>
                <a:lnTo>
                  <a:pt x="0" y="0"/>
                </a:lnTo>
                <a:close/>
              </a:path>
            </a:pathLst>
          </a:custGeom>
          <a:blipFill>
            <a:blip r:embed="rId3"/>
            <a:stretch>
              <a:fillRect l="0" t="0" r="0" b="0"/>
            </a:stretch>
          </a:blipFill>
        </p:spPr>
      </p:sp>
      <p:sp>
        <p:nvSpPr>
          <p:cNvPr name="Freeform 7" id="7"/>
          <p:cNvSpPr/>
          <p:nvPr/>
        </p:nvSpPr>
        <p:spPr>
          <a:xfrm flipH="false" flipV="false" rot="0">
            <a:off x="16918894" y="0"/>
            <a:ext cx="1369106" cy="4114800"/>
          </a:xfrm>
          <a:custGeom>
            <a:avLst/>
            <a:gdLst/>
            <a:ahLst/>
            <a:cxnLst/>
            <a:rect r="r" b="b" t="t" l="l"/>
            <a:pathLst>
              <a:path h="4114800" w="1369106">
                <a:moveTo>
                  <a:pt x="0" y="0"/>
                </a:moveTo>
                <a:lnTo>
                  <a:pt x="1369106" y="0"/>
                </a:lnTo>
                <a:lnTo>
                  <a:pt x="1369106" y="4114800"/>
                </a:lnTo>
                <a:lnTo>
                  <a:pt x="0" y="4114800"/>
                </a:lnTo>
                <a:lnTo>
                  <a:pt x="0" y="0"/>
                </a:lnTo>
                <a:close/>
              </a:path>
            </a:pathLst>
          </a:custGeom>
          <a:blipFill>
            <a:blip r:embed="rId4">
              <a:alphaModFix amt="76000"/>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0" y="8021447"/>
            <a:ext cx="2959749" cy="2265553"/>
          </a:xfrm>
          <a:custGeom>
            <a:avLst/>
            <a:gdLst/>
            <a:ahLst/>
            <a:cxnLst/>
            <a:rect r="r" b="b" t="t" l="l"/>
            <a:pathLst>
              <a:path h="2265553" w="2959749">
                <a:moveTo>
                  <a:pt x="0" y="0"/>
                </a:moveTo>
                <a:lnTo>
                  <a:pt x="2959749" y="0"/>
                </a:lnTo>
                <a:lnTo>
                  <a:pt x="2959749" y="2265553"/>
                </a:lnTo>
                <a:lnTo>
                  <a:pt x="0" y="2265553"/>
                </a:lnTo>
                <a:lnTo>
                  <a:pt x="0" y="0"/>
                </a:lnTo>
                <a:close/>
              </a:path>
            </a:pathLst>
          </a:custGeom>
          <a:blipFill>
            <a:blip r:embed="rId6">
              <a:alphaModFix amt="75000"/>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250439" y="609600"/>
            <a:ext cx="8939850" cy="990600"/>
          </a:xfrm>
          <a:prstGeom prst="rect">
            <a:avLst/>
          </a:prstGeom>
        </p:spPr>
        <p:txBody>
          <a:bodyPr anchor="t" rtlCol="false" tIns="0" lIns="0" bIns="0" rIns="0">
            <a:spAutoFit/>
          </a:bodyPr>
          <a:lstStyle/>
          <a:p>
            <a:pPr algn="ctr">
              <a:lnSpc>
                <a:spcPts val="7350"/>
              </a:lnSpc>
            </a:pPr>
            <a:r>
              <a:rPr lang="en-US" b="true" sz="7500" spc="-232">
                <a:solidFill>
                  <a:srgbClr val="5D5D5D"/>
                </a:solidFill>
                <a:latin typeface="Roboto Bold"/>
                <a:ea typeface="Roboto Bold"/>
                <a:cs typeface="Roboto Bold"/>
                <a:sym typeface="Roboto Bold"/>
              </a:rPr>
              <a:t>ARQUITECTURA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97789" t="0" r="-118757" b="-56107"/>
            </a:stretch>
          </a:blipFill>
        </p:spPr>
      </p:sp>
      <p:grpSp>
        <p:nvGrpSpPr>
          <p:cNvPr name="Group 3" id="3"/>
          <p:cNvGrpSpPr/>
          <p:nvPr/>
        </p:nvGrpSpPr>
        <p:grpSpPr>
          <a:xfrm rot="0">
            <a:off x="4331362" y="1600200"/>
            <a:ext cx="9625275" cy="8686800"/>
            <a:chOff x="0" y="0"/>
            <a:chExt cx="1724647" cy="1556492"/>
          </a:xfrm>
        </p:grpSpPr>
        <p:sp>
          <p:nvSpPr>
            <p:cNvPr name="Freeform 4" id="4"/>
            <p:cNvSpPr/>
            <p:nvPr/>
          </p:nvSpPr>
          <p:spPr>
            <a:xfrm flipH="false" flipV="false" rot="0">
              <a:off x="0" y="0"/>
              <a:ext cx="1724647" cy="1556492"/>
            </a:xfrm>
            <a:custGeom>
              <a:avLst/>
              <a:gdLst/>
              <a:ahLst/>
              <a:cxnLst/>
              <a:rect r="r" b="b" t="t" l="l"/>
              <a:pathLst>
                <a:path h="1556492" w="1724647">
                  <a:moveTo>
                    <a:pt x="57912" y="0"/>
                  </a:moveTo>
                  <a:lnTo>
                    <a:pt x="1666735" y="0"/>
                  </a:lnTo>
                  <a:cubicBezTo>
                    <a:pt x="1698719" y="0"/>
                    <a:pt x="1724647" y="25928"/>
                    <a:pt x="1724647" y="57912"/>
                  </a:cubicBezTo>
                  <a:lnTo>
                    <a:pt x="1724647" y="1498580"/>
                  </a:lnTo>
                  <a:cubicBezTo>
                    <a:pt x="1724647" y="1513939"/>
                    <a:pt x="1718545" y="1528669"/>
                    <a:pt x="1707685" y="1539530"/>
                  </a:cubicBezTo>
                  <a:cubicBezTo>
                    <a:pt x="1696824" y="1550391"/>
                    <a:pt x="1682094" y="1556492"/>
                    <a:pt x="1666735" y="1556492"/>
                  </a:cubicBezTo>
                  <a:lnTo>
                    <a:pt x="57912" y="1556492"/>
                  </a:lnTo>
                  <a:cubicBezTo>
                    <a:pt x="42553" y="1556492"/>
                    <a:pt x="27823" y="1550391"/>
                    <a:pt x="16962" y="1539530"/>
                  </a:cubicBezTo>
                  <a:cubicBezTo>
                    <a:pt x="6101" y="1528669"/>
                    <a:pt x="0" y="1513939"/>
                    <a:pt x="0" y="1498580"/>
                  </a:cubicBezTo>
                  <a:lnTo>
                    <a:pt x="0" y="57912"/>
                  </a:lnTo>
                  <a:cubicBezTo>
                    <a:pt x="0" y="42553"/>
                    <a:pt x="6101" y="27823"/>
                    <a:pt x="16962" y="16962"/>
                  </a:cubicBezTo>
                  <a:cubicBezTo>
                    <a:pt x="27823" y="6101"/>
                    <a:pt x="42553" y="0"/>
                    <a:pt x="57912" y="0"/>
                  </a:cubicBezTo>
                  <a:close/>
                </a:path>
              </a:pathLst>
            </a:custGeom>
            <a:solidFill>
              <a:srgbClr val="F5CEC7"/>
            </a:solidFill>
          </p:spPr>
        </p:sp>
        <p:sp>
          <p:nvSpPr>
            <p:cNvPr name="TextBox 5" id="5"/>
            <p:cNvSpPr txBox="true"/>
            <p:nvPr/>
          </p:nvSpPr>
          <p:spPr>
            <a:xfrm>
              <a:off x="0" y="95250"/>
              <a:ext cx="1724647" cy="1461242"/>
            </a:xfrm>
            <a:prstGeom prst="rect">
              <a:avLst/>
            </a:prstGeom>
          </p:spPr>
          <p:txBody>
            <a:bodyPr anchor="ctr" rtlCol="false" tIns="103000" lIns="103000" bIns="103000" rIns="103000"/>
            <a:lstStyle/>
            <a:p>
              <a:pPr algn="ctr">
                <a:lnSpc>
                  <a:spcPts val="1925"/>
                </a:lnSpc>
              </a:pPr>
            </a:p>
          </p:txBody>
        </p:sp>
      </p:grpSp>
      <p:sp>
        <p:nvSpPr>
          <p:cNvPr name="Freeform 6" id="6"/>
          <p:cNvSpPr/>
          <p:nvPr/>
        </p:nvSpPr>
        <p:spPr>
          <a:xfrm flipH="false" flipV="false" rot="0">
            <a:off x="4658917" y="1758178"/>
            <a:ext cx="8970166" cy="8370845"/>
          </a:xfrm>
          <a:custGeom>
            <a:avLst/>
            <a:gdLst/>
            <a:ahLst/>
            <a:cxnLst/>
            <a:rect r="r" b="b" t="t" l="l"/>
            <a:pathLst>
              <a:path h="8370845" w="8970166">
                <a:moveTo>
                  <a:pt x="0" y="0"/>
                </a:moveTo>
                <a:lnTo>
                  <a:pt x="8970166" y="0"/>
                </a:lnTo>
                <a:lnTo>
                  <a:pt x="8970166" y="8370844"/>
                </a:lnTo>
                <a:lnTo>
                  <a:pt x="0" y="8370844"/>
                </a:lnTo>
                <a:lnTo>
                  <a:pt x="0" y="0"/>
                </a:lnTo>
                <a:close/>
              </a:path>
            </a:pathLst>
          </a:custGeom>
          <a:blipFill>
            <a:blip r:embed="rId3"/>
            <a:stretch>
              <a:fillRect l="0" t="0" r="0" b="0"/>
            </a:stretch>
          </a:blipFill>
        </p:spPr>
      </p:sp>
      <p:sp>
        <p:nvSpPr>
          <p:cNvPr name="Freeform 7" id="7"/>
          <p:cNvSpPr/>
          <p:nvPr/>
        </p:nvSpPr>
        <p:spPr>
          <a:xfrm flipH="true" flipV="true" rot="-3396417">
            <a:off x="14498219" y="-2911791"/>
            <a:ext cx="4476878" cy="5823581"/>
          </a:xfrm>
          <a:custGeom>
            <a:avLst/>
            <a:gdLst/>
            <a:ahLst/>
            <a:cxnLst/>
            <a:rect r="r" b="b" t="t" l="l"/>
            <a:pathLst>
              <a:path h="5823581" w="4476878">
                <a:moveTo>
                  <a:pt x="4476878" y="5823582"/>
                </a:moveTo>
                <a:lnTo>
                  <a:pt x="0" y="5823582"/>
                </a:lnTo>
                <a:lnTo>
                  <a:pt x="0" y="0"/>
                </a:lnTo>
                <a:lnTo>
                  <a:pt x="4476878" y="0"/>
                </a:lnTo>
                <a:lnTo>
                  <a:pt x="4476878" y="5823582"/>
                </a:lnTo>
                <a:close/>
              </a:path>
            </a:pathLst>
          </a:custGeom>
          <a:blipFill>
            <a:blip r:embed="rId4">
              <a:alphaModFix amt="84000"/>
            </a:blip>
            <a:stretch>
              <a:fillRect l="0" t="0" r="0" b="0"/>
            </a:stretch>
          </a:blipFill>
        </p:spPr>
      </p:sp>
      <p:sp>
        <p:nvSpPr>
          <p:cNvPr name="Freeform 8" id="8"/>
          <p:cNvSpPr/>
          <p:nvPr/>
        </p:nvSpPr>
        <p:spPr>
          <a:xfrm flipH="false" flipV="false" rot="0">
            <a:off x="340633" y="7135852"/>
            <a:ext cx="3586588" cy="2993171"/>
          </a:xfrm>
          <a:custGeom>
            <a:avLst/>
            <a:gdLst/>
            <a:ahLst/>
            <a:cxnLst/>
            <a:rect r="r" b="b" t="t" l="l"/>
            <a:pathLst>
              <a:path h="2993171" w="3586588">
                <a:moveTo>
                  <a:pt x="0" y="0"/>
                </a:moveTo>
                <a:lnTo>
                  <a:pt x="3586588" y="0"/>
                </a:lnTo>
                <a:lnTo>
                  <a:pt x="3586588" y="2993170"/>
                </a:lnTo>
                <a:lnTo>
                  <a:pt x="0" y="2993170"/>
                </a:lnTo>
                <a:lnTo>
                  <a:pt x="0" y="0"/>
                </a:lnTo>
                <a:close/>
              </a:path>
            </a:pathLst>
          </a:custGeom>
          <a:blipFill>
            <a:blip r:embed="rId5">
              <a:alphaModFix amt="84000"/>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295215" y="609600"/>
            <a:ext cx="8939850" cy="990600"/>
          </a:xfrm>
          <a:prstGeom prst="rect">
            <a:avLst/>
          </a:prstGeom>
        </p:spPr>
        <p:txBody>
          <a:bodyPr anchor="t" rtlCol="false" tIns="0" lIns="0" bIns="0" rIns="0">
            <a:spAutoFit/>
          </a:bodyPr>
          <a:lstStyle/>
          <a:p>
            <a:pPr algn="ctr">
              <a:lnSpc>
                <a:spcPts val="7350"/>
              </a:lnSpc>
            </a:pPr>
            <a:r>
              <a:rPr lang="en-US" b="true" sz="7500" spc="-232">
                <a:solidFill>
                  <a:srgbClr val="5D5D5D"/>
                </a:solidFill>
                <a:latin typeface="Roboto Bold"/>
                <a:ea typeface="Roboto Bold"/>
                <a:cs typeface="Roboto Bold"/>
                <a:sym typeface="Roboto Bold"/>
              </a:rPr>
              <a:t>VISTA LOGICA</a:t>
            </a:r>
          </a:p>
        </p:txBody>
      </p:sp>
      <p:sp>
        <p:nvSpPr>
          <p:cNvPr name="Freeform 10" id="10"/>
          <p:cNvSpPr/>
          <p:nvPr/>
        </p:nvSpPr>
        <p:spPr>
          <a:xfrm flipH="true" flipV="true" rot="1227494">
            <a:off x="16049561" y="4848072"/>
            <a:ext cx="4476878" cy="5823581"/>
          </a:xfrm>
          <a:custGeom>
            <a:avLst/>
            <a:gdLst/>
            <a:ahLst/>
            <a:cxnLst/>
            <a:rect r="r" b="b" t="t" l="l"/>
            <a:pathLst>
              <a:path h="5823581" w="4476878">
                <a:moveTo>
                  <a:pt x="4476878" y="5823581"/>
                </a:moveTo>
                <a:lnTo>
                  <a:pt x="0" y="5823581"/>
                </a:lnTo>
                <a:lnTo>
                  <a:pt x="0" y="0"/>
                </a:lnTo>
                <a:lnTo>
                  <a:pt x="4476878" y="0"/>
                </a:lnTo>
                <a:lnTo>
                  <a:pt x="4476878" y="5823581"/>
                </a:lnTo>
                <a:close/>
              </a:path>
            </a:pathLst>
          </a:custGeom>
          <a:blipFill>
            <a:blip r:embed="rId4">
              <a:alphaModFix amt="84000"/>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97789" t="0" r="-118757" b="-56107"/>
            </a:stretch>
          </a:blipFill>
        </p:spPr>
      </p:sp>
      <p:sp>
        <p:nvSpPr>
          <p:cNvPr name="Freeform 3" id="3"/>
          <p:cNvSpPr/>
          <p:nvPr/>
        </p:nvSpPr>
        <p:spPr>
          <a:xfrm flipH="false" flipV="false" rot="0">
            <a:off x="15675425" y="0"/>
            <a:ext cx="2612575" cy="3513242"/>
          </a:xfrm>
          <a:custGeom>
            <a:avLst/>
            <a:gdLst/>
            <a:ahLst/>
            <a:cxnLst/>
            <a:rect r="r" b="b" t="t" l="l"/>
            <a:pathLst>
              <a:path h="3513242" w="2612575">
                <a:moveTo>
                  <a:pt x="0" y="0"/>
                </a:moveTo>
                <a:lnTo>
                  <a:pt x="2612575" y="0"/>
                </a:lnTo>
                <a:lnTo>
                  <a:pt x="2612575" y="3513242"/>
                </a:lnTo>
                <a:lnTo>
                  <a:pt x="0" y="3513242"/>
                </a:lnTo>
                <a:lnTo>
                  <a:pt x="0" y="0"/>
                </a:lnTo>
                <a:close/>
              </a:path>
            </a:pathLst>
          </a:custGeom>
          <a:blipFill>
            <a:blip r:embed="rId3">
              <a:alphaModFix amt="84000"/>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523519" y="1746598"/>
            <a:ext cx="15099934" cy="8218317"/>
            <a:chOff x="0" y="0"/>
            <a:chExt cx="2705591" cy="1472550"/>
          </a:xfrm>
        </p:grpSpPr>
        <p:sp>
          <p:nvSpPr>
            <p:cNvPr name="Freeform 5" id="5"/>
            <p:cNvSpPr/>
            <p:nvPr/>
          </p:nvSpPr>
          <p:spPr>
            <a:xfrm flipH="false" flipV="false" rot="0">
              <a:off x="0" y="0"/>
              <a:ext cx="2705591" cy="1472550"/>
            </a:xfrm>
            <a:custGeom>
              <a:avLst/>
              <a:gdLst/>
              <a:ahLst/>
              <a:cxnLst/>
              <a:rect r="r" b="b" t="t" l="l"/>
              <a:pathLst>
                <a:path h="1472550" w="2705591">
                  <a:moveTo>
                    <a:pt x="36915" y="0"/>
                  </a:moveTo>
                  <a:lnTo>
                    <a:pt x="2668675" y="0"/>
                  </a:lnTo>
                  <a:cubicBezTo>
                    <a:pt x="2678466" y="0"/>
                    <a:pt x="2687856" y="3889"/>
                    <a:pt x="2694779" y="10812"/>
                  </a:cubicBezTo>
                  <a:cubicBezTo>
                    <a:pt x="2701701" y="17735"/>
                    <a:pt x="2705591" y="27125"/>
                    <a:pt x="2705591" y="36915"/>
                  </a:cubicBezTo>
                  <a:lnTo>
                    <a:pt x="2705591" y="1435634"/>
                  </a:lnTo>
                  <a:cubicBezTo>
                    <a:pt x="2705591" y="1445425"/>
                    <a:pt x="2701701" y="1454814"/>
                    <a:pt x="2694779" y="1461737"/>
                  </a:cubicBezTo>
                  <a:cubicBezTo>
                    <a:pt x="2687856" y="1468660"/>
                    <a:pt x="2678466" y="1472550"/>
                    <a:pt x="2668675" y="1472550"/>
                  </a:cubicBezTo>
                  <a:lnTo>
                    <a:pt x="36915" y="1472550"/>
                  </a:lnTo>
                  <a:cubicBezTo>
                    <a:pt x="27125" y="1472550"/>
                    <a:pt x="17735" y="1468660"/>
                    <a:pt x="10812" y="1461737"/>
                  </a:cubicBezTo>
                  <a:cubicBezTo>
                    <a:pt x="3889" y="1454814"/>
                    <a:pt x="0" y="1445425"/>
                    <a:pt x="0" y="1435634"/>
                  </a:cubicBezTo>
                  <a:lnTo>
                    <a:pt x="0" y="36915"/>
                  </a:lnTo>
                  <a:cubicBezTo>
                    <a:pt x="0" y="27125"/>
                    <a:pt x="3889" y="17735"/>
                    <a:pt x="10812" y="10812"/>
                  </a:cubicBezTo>
                  <a:cubicBezTo>
                    <a:pt x="17735" y="3889"/>
                    <a:pt x="27125" y="0"/>
                    <a:pt x="36915" y="0"/>
                  </a:cubicBezTo>
                  <a:close/>
                </a:path>
              </a:pathLst>
            </a:custGeom>
            <a:solidFill>
              <a:srgbClr val="FFE5E1"/>
            </a:solidFill>
          </p:spPr>
        </p:sp>
        <p:sp>
          <p:nvSpPr>
            <p:cNvPr name="TextBox 6" id="6"/>
            <p:cNvSpPr txBox="true"/>
            <p:nvPr/>
          </p:nvSpPr>
          <p:spPr>
            <a:xfrm>
              <a:off x="0" y="95250"/>
              <a:ext cx="2705591" cy="1377300"/>
            </a:xfrm>
            <a:prstGeom prst="rect">
              <a:avLst/>
            </a:prstGeom>
          </p:spPr>
          <p:txBody>
            <a:bodyPr anchor="ctr" rtlCol="false" tIns="103000" lIns="103000" bIns="103000" rIns="103000"/>
            <a:lstStyle/>
            <a:p>
              <a:pPr algn="ctr">
                <a:lnSpc>
                  <a:spcPts val="1925"/>
                </a:lnSpc>
              </a:pPr>
            </a:p>
          </p:txBody>
        </p:sp>
      </p:grpSp>
      <p:sp>
        <p:nvSpPr>
          <p:cNvPr name="Freeform 7" id="7"/>
          <p:cNvSpPr/>
          <p:nvPr/>
        </p:nvSpPr>
        <p:spPr>
          <a:xfrm flipH="false" flipV="false" rot="0">
            <a:off x="5027648" y="1937011"/>
            <a:ext cx="8326728" cy="7740600"/>
          </a:xfrm>
          <a:custGeom>
            <a:avLst/>
            <a:gdLst/>
            <a:ahLst/>
            <a:cxnLst/>
            <a:rect r="r" b="b" t="t" l="l"/>
            <a:pathLst>
              <a:path h="7740600" w="8326728">
                <a:moveTo>
                  <a:pt x="0" y="0"/>
                </a:moveTo>
                <a:lnTo>
                  <a:pt x="8326728" y="0"/>
                </a:lnTo>
                <a:lnTo>
                  <a:pt x="8326728" y="7740601"/>
                </a:lnTo>
                <a:lnTo>
                  <a:pt x="0" y="7740601"/>
                </a:lnTo>
                <a:lnTo>
                  <a:pt x="0" y="0"/>
                </a:lnTo>
                <a:close/>
              </a:path>
            </a:pathLst>
          </a:custGeom>
          <a:blipFill>
            <a:blip r:embed="rId5"/>
            <a:stretch>
              <a:fillRect l="0" t="0" r="0" b="0"/>
            </a:stretch>
          </a:blipFill>
        </p:spPr>
      </p:sp>
      <p:sp>
        <p:nvSpPr>
          <p:cNvPr name="Freeform 8" id="8"/>
          <p:cNvSpPr/>
          <p:nvPr/>
        </p:nvSpPr>
        <p:spPr>
          <a:xfrm flipH="false" flipV="false" rot="0">
            <a:off x="-858734" y="6720963"/>
            <a:ext cx="4764505" cy="4114800"/>
          </a:xfrm>
          <a:custGeom>
            <a:avLst/>
            <a:gdLst/>
            <a:ahLst/>
            <a:cxnLst/>
            <a:rect r="r" b="b" t="t" l="l"/>
            <a:pathLst>
              <a:path h="4114800" w="4764505">
                <a:moveTo>
                  <a:pt x="0" y="0"/>
                </a:moveTo>
                <a:lnTo>
                  <a:pt x="4764505" y="0"/>
                </a:lnTo>
                <a:lnTo>
                  <a:pt x="4764505" y="4114800"/>
                </a:lnTo>
                <a:lnTo>
                  <a:pt x="0" y="4114800"/>
                </a:lnTo>
                <a:lnTo>
                  <a:pt x="0" y="0"/>
                </a:lnTo>
                <a:close/>
              </a:path>
            </a:pathLst>
          </a:custGeom>
          <a:blipFill>
            <a:blip r:embed="rId6">
              <a:alphaModFix amt="84000"/>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593414" y="755998"/>
            <a:ext cx="8939850" cy="990600"/>
          </a:xfrm>
          <a:prstGeom prst="rect">
            <a:avLst/>
          </a:prstGeom>
        </p:spPr>
        <p:txBody>
          <a:bodyPr anchor="t" rtlCol="false" tIns="0" lIns="0" bIns="0" rIns="0">
            <a:spAutoFit/>
          </a:bodyPr>
          <a:lstStyle/>
          <a:p>
            <a:pPr algn="ctr">
              <a:lnSpc>
                <a:spcPts val="7350"/>
              </a:lnSpc>
            </a:pPr>
            <a:r>
              <a:rPr lang="en-US" b="true" sz="7500" spc="-232">
                <a:solidFill>
                  <a:srgbClr val="5D5D5D"/>
                </a:solidFill>
                <a:latin typeface="Roboto Bold"/>
                <a:ea typeface="Roboto Bold"/>
                <a:cs typeface="Roboto Bold"/>
                <a:sym typeface="Roboto Bold"/>
              </a:rPr>
              <a:t>DIAGRAMA FISICO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DAGTw8iiSFg</dc:identifier>
  <dcterms:modified xsi:type="dcterms:W3CDTF">2011-08-01T06:04:30Z</dcterms:modified>
  <cp:revision>1</cp:revision>
  <dc:title>Integrantes: Constanza Aranguiz - Ninoska Muñoz</dc:title>
</cp:coreProperties>
</file>